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1" r:id="rId26"/>
    <p:sldId id="283" r:id="rId27"/>
    <p:sldId id="282" r:id="rId28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–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>
        <p:scale>
          <a:sx n="66" d="100"/>
          <a:sy n="66" d="100"/>
        </p:scale>
        <p:origin x="792" y="1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999053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568DF0-51FD-B20A-C872-9F58BF7BAB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9846B8C-41F0-7B6B-ED7B-1052D2AA98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CE30AC9-CF67-90C4-950E-8CB7ADC729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1561E7-F0F0-5943-8BE1-364794AC136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90795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hdr.undp.org/data-center/country-insights#/ranks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mvieira101/global-cost-of-living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hdr.undp.org/data-center/country-insights#/ranks" TargetMode="Externa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19599" y="2873454"/>
            <a:ext cx="6665952" cy="8331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561"/>
              </a:lnSpc>
              <a:buNone/>
            </a:pPr>
            <a:r>
              <a:rPr lang="en-US" sz="5249" b="1" kern="0" spc="-105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Cost of Living Report</a:t>
            </a:r>
            <a:endParaRPr lang="en-US" sz="5249" dirty="0"/>
          </a:p>
        </p:txBody>
      </p:sp>
      <p:sp>
        <p:nvSpPr>
          <p:cNvPr id="6" name="Text 2"/>
          <p:cNvSpPr/>
          <p:nvPr/>
        </p:nvSpPr>
        <p:spPr>
          <a:xfrm>
            <a:off x="6319599" y="4039910"/>
            <a:ext cx="747760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6319599" y="4645223"/>
            <a:ext cx="747760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b="1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UN - Department of Economic and Social Affairs</a:t>
            </a: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
</a:t>
            </a:r>
            <a:r>
              <a:rPr lang="en-US" sz="1750" i="1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Gianmarco Fistani / Hui Yi Huang / Jade Meneghini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1"/>
          <p:cNvSpPr/>
          <p:nvPr/>
        </p:nvSpPr>
        <p:spPr>
          <a:xfrm>
            <a:off x="2348389" y="1422912"/>
            <a:ext cx="90539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87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How's COLI influenced by many factors</a:t>
            </a:r>
            <a:endParaRPr lang="en-US" sz="4374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1879428-5912-FBBB-0D7C-6541D4B93B2C}"/>
              </a:ext>
            </a:extLst>
          </p:cNvPr>
          <p:cNvGrpSpPr/>
          <p:nvPr/>
        </p:nvGrpSpPr>
        <p:grpSpPr>
          <a:xfrm>
            <a:off x="1043744" y="2582072"/>
            <a:ext cx="12542912" cy="3807578"/>
            <a:chOff x="2374344" y="3061573"/>
            <a:chExt cx="9881474" cy="2999661"/>
          </a:xfrm>
        </p:grpSpPr>
        <p:pic>
          <p:nvPicPr>
            <p:cNvPr id="5" name="Image 1" descr="preencoded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74344" y="3061573"/>
              <a:ext cx="4851916" cy="2999661"/>
            </a:xfrm>
            <a:prstGeom prst="rect">
              <a:avLst/>
            </a:prstGeom>
          </p:spPr>
        </p:pic>
        <p:pic>
          <p:nvPicPr>
            <p:cNvPr id="6" name="Image 2" descr="preencoded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403902" y="3061573"/>
              <a:ext cx="4851916" cy="299966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1"/>
          <p:cNvSpPr/>
          <p:nvPr/>
        </p:nvSpPr>
        <p:spPr>
          <a:xfrm>
            <a:off x="2348389" y="1487686"/>
            <a:ext cx="9592032" cy="5554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374"/>
              </a:lnSpc>
              <a:buNone/>
            </a:pPr>
            <a:r>
              <a:rPr lang="en-US" sz="3499" b="1" kern="0" spc="-70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What factors most affect the COLI across countries?</a:t>
            </a:r>
            <a:endParaRPr lang="en-US" sz="3499" dirty="0"/>
          </a:p>
        </p:txBody>
      </p:sp>
      <p:sp>
        <p:nvSpPr>
          <p:cNvPr id="5" name="Shape 2"/>
          <p:cNvSpPr/>
          <p:nvPr/>
        </p:nvSpPr>
        <p:spPr>
          <a:xfrm>
            <a:off x="2348389" y="2487454"/>
            <a:ext cx="4855726" cy="903923"/>
          </a:xfrm>
          <a:prstGeom prst="roundRect">
            <a:avLst>
              <a:gd name="adj" fmla="val 11062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6" name="Text 3"/>
          <p:cNvSpPr/>
          <p:nvPr/>
        </p:nvSpPr>
        <p:spPr>
          <a:xfrm>
            <a:off x="2578179" y="2717244"/>
            <a:ext cx="4396145" cy="4443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499"/>
              </a:lnSpc>
              <a:buNone/>
            </a:pPr>
            <a:r>
              <a:rPr lang="en-US" sz="2187" b="1" kern="0" spc="-35" dirty="0">
                <a:solidFill>
                  <a:srgbClr val="BE49D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Costs of restaurant</a:t>
            </a:r>
            <a:endParaRPr lang="en-US" sz="2187" dirty="0"/>
          </a:p>
        </p:txBody>
      </p:sp>
      <p:sp>
        <p:nvSpPr>
          <p:cNvPr id="7" name="Shape 4"/>
          <p:cNvSpPr/>
          <p:nvPr/>
        </p:nvSpPr>
        <p:spPr>
          <a:xfrm>
            <a:off x="7426285" y="2487454"/>
            <a:ext cx="4855726" cy="903923"/>
          </a:xfrm>
          <a:prstGeom prst="roundRect">
            <a:avLst>
              <a:gd name="adj" fmla="val 11062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8" name="Text 5"/>
          <p:cNvSpPr/>
          <p:nvPr/>
        </p:nvSpPr>
        <p:spPr>
          <a:xfrm>
            <a:off x="7656076" y="2717244"/>
            <a:ext cx="4396145" cy="4443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499"/>
              </a:lnSpc>
              <a:buNone/>
            </a:pPr>
            <a:r>
              <a:rPr lang="en-US" sz="2187" b="1" kern="0" spc="-35" dirty="0">
                <a:solidFill>
                  <a:srgbClr val="BE49D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Costs of market goods</a:t>
            </a:r>
            <a:endParaRPr lang="en-US" sz="2187" dirty="0"/>
          </a:p>
        </p:txBody>
      </p:sp>
      <p:sp>
        <p:nvSpPr>
          <p:cNvPr id="9" name="Shape 6"/>
          <p:cNvSpPr/>
          <p:nvPr/>
        </p:nvSpPr>
        <p:spPr>
          <a:xfrm>
            <a:off x="2348389" y="3613547"/>
            <a:ext cx="4855726" cy="903923"/>
          </a:xfrm>
          <a:prstGeom prst="roundRect">
            <a:avLst>
              <a:gd name="adj" fmla="val 11062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10" name="Text 7"/>
          <p:cNvSpPr/>
          <p:nvPr/>
        </p:nvSpPr>
        <p:spPr>
          <a:xfrm>
            <a:off x="2578179" y="3843337"/>
            <a:ext cx="4396145" cy="4443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499"/>
              </a:lnSpc>
              <a:buNone/>
            </a:pPr>
            <a:r>
              <a:rPr lang="en-US" sz="2187" b="1" kern="0" spc="-35" dirty="0">
                <a:solidFill>
                  <a:srgbClr val="BE49D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Costs of monthly rent</a:t>
            </a:r>
            <a:endParaRPr lang="en-US" sz="2187" dirty="0"/>
          </a:p>
        </p:txBody>
      </p:sp>
      <p:sp>
        <p:nvSpPr>
          <p:cNvPr id="11" name="Shape 8"/>
          <p:cNvSpPr/>
          <p:nvPr/>
        </p:nvSpPr>
        <p:spPr>
          <a:xfrm>
            <a:off x="7426285" y="3613547"/>
            <a:ext cx="4855726" cy="903923"/>
          </a:xfrm>
          <a:prstGeom prst="roundRect">
            <a:avLst>
              <a:gd name="adj" fmla="val 11062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12" name="Text 9"/>
          <p:cNvSpPr/>
          <p:nvPr/>
        </p:nvSpPr>
        <p:spPr>
          <a:xfrm>
            <a:off x="7656076" y="3843337"/>
            <a:ext cx="4396145" cy="4443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499"/>
              </a:lnSpc>
              <a:buNone/>
            </a:pPr>
            <a:r>
              <a:rPr lang="en-US" sz="2187" b="1" kern="0" spc="-35" dirty="0">
                <a:solidFill>
                  <a:srgbClr val="BE49D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Salary</a:t>
            </a:r>
            <a:endParaRPr lang="en-US" sz="2187" dirty="0"/>
          </a:p>
        </p:txBody>
      </p:sp>
      <p:sp>
        <p:nvSpPr>
          <p:cNvPr id="13" name="Text 10"/>
          <p:cNvSpPr/>
          <p:nvPr/>
        </p:nvSpPr>
        <p:spPr>
          <a:xfrm>
            <a:off x="2681645" y="5100638"/>
            <a:ext cx="8024098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44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If there are any changes in these factors, COLI will be highly impacted.</a:t>
            </a:r>
            <a:endParaRPr lang="en-US" sz="2187" dirty="0"/>
          </a:p>
        </p:txBody>
      </p:sp>
      <p:sp>
        <p:nvSpPr>
          <p:cNvPr id="14" name="Shape 11"/>
          <p:cNvSpPr/>
          <p:nvPr/>
        </p:nvSpPr>
        <p:spPr>
          <a:xfrm>
            <a:off x="2348389" y="4767382"/>
            <a:ext cx="44410" cy="1013698"/>
          </a:xfrm>
          <a:prstGeom prst="rect">
            <a:avLst/>
          </a:prstGeom>
          <a:solidFill>
            <a:srgbClr val="BE49DF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5" name="Text 12"/>
          <p:cNvSpPr/>
          <p:nvPr/>
        </p:nvSpPr>
        <p:spPr>
          <a:xfrm>
            <a:off x="2348389" y="6030992"/>
            <a:ext cx="9933503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For example, by  addressing these factors cities with low-coli (e.g. Sri Lanka, Syria) would immediately improve their economic growth and quality of life .</a:t>
            </a:r>
            <a:endParaRPr lang="en-US" sz="17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490799" y="2225635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87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Salary vs Basic Cost</a:t>
            </a:r>
            <a:endParaRPr lang="en-US" sz="4374" dirty="0"/>
          </a:p>
        </p:txBody>
      </p:sp>
      <p:sp>
        <p:nvSpPr>
          <p:cNvPr id="6" name="Text 2"/>
          <p:cNvSpPr/>
          <p:nvPr/>
        </p:nvSpPr>
        <p:spPr>
          <a:xfrm>
            <a:off x="4490799" y="3253264"/>
            <a:ext cx="5594985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44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Assessing affordability levels for essential needs.</a:t>
            </a:r>
            <a:endParaRPr lang="en-US" sz="2187" dirty="0"/>
          </a:p>
        </p:txBody>
      </p:sp>
      <p:sp>
        <p:nvSpPr>
          <p:cNvPr id="7" name="Text 3"/>
          <p:cNvSpPr/>
          <p:nvPr/>
        </p:nvSpPr>
        <p:spPr>
          <a:xfrm>
            <a:off x="4490799" y="3933706"/>
            <a:ext cx="930640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Includes everyday meals, transportation, utilities, and accommodations.</a:t>
            </a:r>
            <a:endParaRPr lang="en-US" sz="17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8419" y="4682133"/>
            <a:ext cx="1110972" cy="1110972"/>
          </a:xfrm>
          <a:prstGeom prst="rect">
            <a:avLst/>
          </a:prstGeom>
        </p:spPr>
      </p:pic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7033" y="4682133"/>
            <a:ext cx="1110972" cy="1110972"/>
          </a:xfrm>
          <a:prstGeom prst="rect">
            <a:avLst/>
          </a:prstGeom>
        </p:spPr>
      </p:pic>
      <p:pic>
        <p:nvPicPr>
          <p:cNvPr id="10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75646" y="4682133"/>
            <a:ext cx="1110972" cy="1110972"/>
          </a:xfrm>
          <a:prstGeom prst="rect">
            <a:avLst/>
          </a:prstGeom>
        </p:spPr>
      </p:pic>
      <p:pic>
        <p:nvPicPr>
          <p:cNvPr id="11" name="Image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64260" y="4682133"/>
            <a:ext cx="1110972" cy="1110972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1"/>
          <p:cNvSpPr/>
          <p:nvPr/>
        </p:nvSpPr>
        <p:spPr>
          <a:xfrm>
            <a:off x="2630329" y="576739"/>
            <a:ext cx="6213991" cy="52399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126"/>
              </a:lnSpc>
              <a:buNone/>
            </a:pPr>
            <a:r>
              <a:rPr lang="en-US" sz="3301" b="1" kern="0" spc="-66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The Basic Cost compared with Salary</a:t>
            </a:r>
            <a:endParaRPr lang="en-US" sz="3301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4127" y="1187347"/>
            <a:ext cx="5454671" cy="650843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8072318" y="1525072"/>
            <a:ext cx="3935135" cy="33528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40"/>
              </a:lnSpc>
              <a:buNone/>
            </a:pPr>
            <a:endParaRPr lang="en-US" sz="1650" dirty="0"/>
          </a:p>
        </p:txBody>
      </p:sp>
      <p:sp>
        <p:nvSpPr>
          <p:cNvPr id="7" name="Text 3"/>
          <p:cNvSpPr/>
          <p:nvPr/>
        </p:nvSpPr>
        <p:spPr>
          <a:xfrm>
            <a:off x="8368757" y="2096095"/>
            <a:ext cx="3516035" cy="8382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3301"/>
              </a:lnSpc>
              <a:buSzPct val="100000"/>
              <a:buChar char="•"/>
            </a:pPr>
            <a:r>
              <a:rPr lang="en-US" sz="2063" kern="0" spc="-33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Range of salary is </a:t>
            </a:r>
            <a:r>
              <a:rPr lang="en-US" sz="2063" b="1" kern="0" spc="-33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bigger</a:t>
            </a:r>
            <a:r>
              <a:rPr lang="en-US" sz="2063" kern="0" spc="-33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than basic cost</a:t>
            </a:r>
            <a:endParaRPr lang="en-US" sz="2063" dirty="0"/>
          </a:p>
        </p:txBody>
      </p:sp>
      <p:sp>
        <p:nvSpPr>
          <p:cNvPr id="8" name="Text 4"/>
          <p:cNvSpPr/>
          <p:nvPr/>
        </p:nvSpPr>
        <p:spPr>
          <a:xfrm>
            <a:off x="8620217" y="3018115"/>
            <a:ext cx="3264575" cy="33528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685800" lvl="1" indent="-342900" algn="l">
              <a:lnSpc>
                <a:spcPts val="2640"/>
              </a:lnSpc>
              <a:buSzPct val="100000"/>
              <a:buChar char="•"/>
            </a:pPr>
            <a:r>
              <a:rPr lang="en-US" sz="1650" kern="0" spc="-33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Higher volatility in salaries across cities</a:t>
            </a:r>
            <a:endParaRPr lang="en-US" sz="1650" dirty="0"/>
          </a:p>
        </p:txBody>
      </p:sp>
      <p:sp>
        <p:nvSpPr>
          <p:cNvPr id="9" name="Text 5"/>
          <p:cNvSpPr/>
          <p:nvPr/>
        </p:nvSpPr>
        <p:spPr>
          <a:xfrm>
            <a:off x="8620217" y="3437215"/>
            <a:ext cx="3264575" cy="6705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685800" lvl="1" indent="-342900" algn="l">
              <a:lnSpc>
                <a:spcPts val="2640"/>
              </a:lnSpc>
              <a:buSzPct val="100000"/>
              <a:buChar char="•"/>
            </a:pPr>
            <a:r>
              <a:rPr lang="en-US" sz="1650" kern="0" spc="-33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Economic conditions or industry differences</a:t>
            </a:r>
            <a:endParaRPr lang="en-US" sz="1650" dirty="0"/>
          </a:p>
        </p:txBody>
      </p:sp>
      <p:sp>
        <p:nvSpPr>
          <p:cNvPr id="10" name="Text 6"/>
          <p:cNvSpPr/>
          <p:nvPr/>
        </p:nvSpPr>
        <p:spPr>
          <a:xfrm>
            <a:off x="8072318" y="4296370"/>
            <a:ext cx="3935135" cy="33528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40"/>
              </a:lnSpc>
              <a:buNone/>
            </a:pPr>
            <a:endParaRPr lang="en-US" sz="1650" dirty="0"/>
          </a:p>
        </p:txBody>
      </p:sp>
      <p:sp>
        <p:nvSpPr>
          <p:cNvPr id="11" name="Text 7"/>
          <p:cNvSpPr/>
          <p:nvPr/>
        </p:nvSpPr>
        <p:spPr>
          <a:xfrm>
            <a:off x="8368757" y="4820245"/>
            <a:ext cx="3516035" cy="8382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3301"/>
              </a:lnSpc>
              <a:buSzPct val="100000"/>
              <a:buChar char="•"/>
            </a:pPr>
            <a:r>
              <a:rPr lang="en-US" sz="2063" kern="0" spc="-33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Average of basic cost is </a:t>
            </a:r>
            <a:r>
              <a:rPr lang="en-US" sz="2063" b="1" kern="0" spc="-33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higher</a:t>
            </a:r>
            <a:r>
              <a:rPr lang="en-US" sz="2063" kern="0" spc="-33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than salary</a:t>
            </a:r>
            <a:endParaRPr lang="en-US" sz="2063" dirty="0"/>
          </a:p>
        </p:txBody>
      </p:sp>
      <p:sp>
        <p:nvSpPr>
          <p:cNvPr id="12" name="Text 8"/>
          <p:cNvSpPr/>
          <p:nvPr/>
        </p:nvSpPr>
        <p:spPr>
          <a:xfrm>
            <a:off x="8620217" y="5742265"/>
            <a:ext cx="3264575" cy="6705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685800" lvl="1" indent="-342900" algn="l">
              <a:lnSpc>
                <a:spcPts val="2640"/>
              </a:lnSpc>
              <a:buSzPct val="100000"/>
              <a:buChar char="•"/>
            </a:pPr>
            <a:r>
              <a:rPr lang="en-US" sz="1650" kern="0" spc="-33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Salary is not enough to cover basic living costs</a:t>
            </a:r>
            <a:endParaRPr lang="en-US" sz="1650" dirty="0"/>
          </a:p>
        </p:txBody>
      </p:sp>
      <p:sp>
        <p:nvSpPr>
          <p:cNvPr id="13" name="Text 9"/>
          <p:cNvSpPr/>
          <p:nvPr/>
        </p:nvSpPr>
        <p:spPr>
          <a:xfrm>
            <a:off x="8620217" y="6496645"/>
            <a:ext cx="3264575" cy="6705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685800" lvl="1" indent="-342900" algn="l">
              <a:lnSpc>
                <a:spcPts val="2640"/>
              </a:lnSpc>
              <a:buSzPct val="100000"/>
              <a:buChar char="•"/>
            </a:pPr>
            <a:r>
              <a:rPr lang="en-US" sz="1650" kern="0" spc="-33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Price levels, housing costs, inflation rates, etc.</a:t>
            </a:r>
            <a:endParaRPr lang="en-US" sz="165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172" y="1628386"/>
            <a:ext cx="12730056" cy="6144014"/>
          </a:xfrm>
          <a:prstGeom prst="rect">
            <a:avLst/>
          </a:prstGeom>
        </p:spPr>
      </p:pic>
      <p:sp>
        <p:nvSpPr>
          <p:cNvPr id="7" name="Text 1">
            <a:extLst>
              <a:ext uri="{FF2B5EF4-FFF2-40B4-BE49-F238E27FC236}">
                <a16:creationId xmlns:a16="http://schemas.microsoft.com/office/drawing/2014/main" id="{FBCC1D32-4928-BB9E-6706-810C1D75C93C}"/>
              </a:ext>
            </a:extLst>
          </p:cNvPr>
          <p:cNvSpPr/>
          <p:nvPr/>
        </p:nvSpPr>
        <p:spPr>
          <a:xfrm>
            <a:off x="2630329" y="933576"/>
            <a:ext cx="6213991" cy="52399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126"/>
              </a:lnSpc>
              <a:buNone/>
            </a:pPr>
            <a:r>
              <a:rPr lang="en-US" sz="3301" b="1" kern="0" spc="-66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The Basic Cost compared with Salary</a:t>
            </a:r>
            <a:endParaRPr lang="en-US" sz="3301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773" y="1597041"/>
            <a:ext cx="13158853" cy="6197662"/>
          </a:xfrm>
          <a:prstGeom prst="rect">
            <a:avLst/>
          </a:prstGeom>
        </p:spPr>
      </p:pic>
      <p:sp>
        <p:nvSpPr>
          <p:cNvPr id="6" name="Text 1">
            <a:extLst>
              <a:ext uri="{FF2B5EF4-FFF2-40B4-BE49-F238E27FC236}">
                <a16:creationId xmlns:a16="http://schemas.microsoft.com/office/drawing/2014/main" id="{5E497FAC-D24E-E767-5851-209E8ECE032B}"/>
              </a:ext>
            </a:extLst>
          </p:cNvPr>
          <p:cNvSpPr/>
          <p:nvPr/>
        </p:nvSpPr>
        <p:spPr>
          <a:xfrm>
            <a:off x="2630329" y="933576"/>
            <a:ext cx="6213991" cy="52399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126"/>
              </a:lnSpc>
              <a:buNone/>
            </a:pPr>
            <a:r>
              <a:rPr lang="en-US" sz="3301" b="1" kern="0" spc="-66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The Basic Cost compared with Salary</a:t>
            </a:r>
            <a:endParaRPr lang="en-US" sz="3301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1"/>
          <p:cNvSpPr/>
          <p:nvPr/>
        </p:nvSpPr>
        <p:spPr>
          <a:xfrm>
            <a:off x="2613898" y="578525"/>
            <a:ext cx="4708208" cy="52578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140"/>
              </a:lnSpc>
              <a:buNone/>
            </a:pPr>
            <a:r>
              <a:rPr lang="en-US" sz="3312" b="1" kern="0" spc="-66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Cost Salary Ratio - Highest</a:t>
            </a:r>
            <a:endParaRPr lang="en-US" sz="3312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3939" y="1229372"/>
            <a:ext cx="10728063" cy="3786902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929295" y="5211842"/>
            <a:ext cx="8413790" cy="3286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88"/>
              </a:lnSpc>
              <a:buNone/>
            </a:pPr>
            <a:r>
              <a:rPr lang="en-US" sz="2070" b="1" kern="0" spc="-41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In some countries, the average salary is not enough to cover basic living costs.</a:t>
            </a:r>
            <a:endParaRPr lang="en-US" sz="2070" dirty="0"/>
          </a:p>
        </p:txBody>
      </p:sp>
      <p:sp>
        <p:nvSpPr>
          <p:cNvPr id="7" name="Shape 3"/>
          <p:cNvSpPr/>
          <p:nvPr/>
        </p:nvSpPr>
        <p:spPr>
          <a:xfrm>
            <a:off x="2929295" y="6020157"/>
            <a:ext cx="473154" cy="473154"/>
          </a:xfrm>
          <a:prstGeom prst="roundRect">
            <a:avLst>
              <a:gd name="adj" fmla="val 20003"/>
            </a:avLst>
          </a:prstGeom>
          <a:solidFill>
            <a:srgbClr val="272525"/>
          </a:solidFill>
          <a:ln w="7620">
            <a:solidFill>
              <a:srgbClr val="403E3E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8" name="Text 4"/>
          <p:cNvSpPr/>
          <p:nvPr/>
        </p:nvSpPr>
        <p:spPr>
          <a:xfrm>
            <a:off x="3079194" y="6059567"/>
            <a:ext cx="173236" cy="39433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05"/>
              </a:lnSpc>
              <a:buNone/>
            </a:pPr>
            <a:r>
              <a:rPr lang="en-US" sz="2484" b="1" kern="0" spc="-50" dirty="0">
                <a:solidFill>
                  <a:srgbClr val="E5E0DF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1</a:t>
            </a:r>
            <a:endParaRPr lang="en-US" sz="2484" dirty="0"/>
          </a:p>
        </p:txBody>
      </p:sp>
      <p:sp>
        <p:nvSpPr>
          <p:cNvPr id="9" name="Text 5"/>
          <p:cNvSpPr/>
          <p:nvPr/>
        </p:nvSpPr>
        <p:spPr>
          <a:xfrm>
            <a:off x="3612713" y="6092428"/>
            <a:ext cx="2628900" cy="3286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88"/>
              </a:lnSpc>
              <a:buNone/>
            </a:pPr>
            <a:r>
              <a:rPr lang="en-US" sz="2070" b="1" kern="0" spc="-41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Reduce the cost</a:t>
            </a:r>
            <a:endParaRPr lang="en-US" sz="2070" dirty="0"/>
          </a:p>
        </p:txBody>
      </p:sp>
      <p:sp>
        <p:nvSpPr>
          <p:cNvPr id="10" name="Text 6"/>
          <p:cNvSpPr/>
          <p:nvPr/>
        </p:nvSpPr>
        <p:spPr>
          <a:xfrm>
            <a:off x="3949184" y="6657618"/>
            <a:ext cx="3418523" cy="33635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650"/>
              </a:lnSpc>
              <a:buSzPct val="100000"/>
              <a:buFont typeface="+mj-lt"/>
              <a:buAutoNum type="arabicPeriod"/>
            </a:pPr>
            <a:r>
              <a:rPr lang="en-US" sz="1656" kern="0" spc="-33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Price controls on essential goods</a:t>
            </a:r>
            <a:endParaRPr lang="en-US" sz="1656" dirty="0"/>
          </a:p>
        </p:txBody>
      </p:sp>
      <p:sp>
        <p:nvSpPr>
          <p:cNvPr id="11" name="Text 7"/>
          <p:cNvSpPr/>
          <p:nvPr/>
        </p:nvSpPr>
        <p:spPr>
          <a:xfrm>
            <a:off x="3949184" y="7078028"/>
            <a:ext cx="3418523" cy="33635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650"/>
              </a:lnSpc>
              <a:buSzPct val="100000"/>
              <a:buFont typeface="+mj-lt"/>
              <a:buAutoNum type="arabicPeriod" startAt="2"/>
            </a:pPr>
            <a:r>
              <a:rPr lang="en-US" sz="1656" kern="0" spc="-33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Increase supply of housing</a:t>
            </a:r>
            <a:endParaRPr lang="en-US" sz="1656" dirty="0"/>
          </a:p>
        </p:txBody>
      </p:sp>
      <p:sp>
        <p:nvSpPr>
          <p:cNvPr id="12" name="Shape 8"/>
          <p:cNvSpPr/>
          <p:nvPr/>
        </p:nvSpPr>
        <p:spPr>
          <a:xfrm>
            <a:off x="7577971" y="6020157"/>
            <a:ext cx="473154" cy="473154"/>
          </a:xfrm>
          <a:prstGeom prst="roundRect">
            <a:avLst>
              <a:gd name="adj" fmla="val 20003"/>
            </a:avLst>
          </a:prstGeom>
          <a:solidFill>
            <a:srgbClr val="272525"/>
          </a:solidFill>
          <a:ln w="7620">
            <a:solidFill>
              <a:srgbClr val="403E3E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13" name="Text 9"/>
          <p:cNvSpPr/>
          <p:nvPr/>
        </p:nvSpPr>
        <p:spPr>
          <a:xfrm>
            <a:off x="7727871" y="6059567"/>
            <a:ext cx="173236" cy="39433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05"/>
              </a:lnSpc>
              <a:buNone/>
            </a:pPr>
            <a:r>
              <a:rPr lang="en-US" sz="2484" b="1" kern="0" spc="-50" dirty="0">
                <a:solidFill>
                  <a:srgbClr val="E5E0DF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2</a:t>
            </a:r>
            <a:endParaRPr lang="en-US" sz="2484" dirty="0"/>
          </a:p>
        </p:txBody>
      </p:sp>
      <p:sp>
        <p:nvSpPr>
          <p:cNvPr id="14" name="Text 10"/>
          <p:cNvSpPr/>
          <p:nvPr/>
        </p:nvSpPr>
        <p:spPr>
          <a:xfrm>
            <a:off x="8261390" y="6092428"/>
            <a:ext cx="2628900" cy="3286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88"/>
              </a:lnSpc>
              <a:buNone/>
            </a:pPr>
            <a:r>
              <a:rPr lang="en-US" sz="2070" b="1" kern="0" spc="-41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Increase salary level</a:t>
            </a:r>
            <a:endParaRPr lang="en-US" sz="2070" dirty="0"/>
          </a:p>
        </p:txBody>
      </p:sp>
      <p:sp>
        <p:nvSpPr>
          <p:cNvPr id="15" name="Text 11"/>
          <p:cNvSpPr/>
          <p:nvPr/>
        </p:nvSpPr>
        <p:spPr>
          <a:xfrm>
            <a:off x="8597860" y="6657618"/>
            <a:ext cx="3418523" cy="33635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650"/>
              </a:lnSpc>
              <a:buSzPct val="100000"/>
              <a:buFont typeface="+mj-lt"/>
              <a:buAutoNum type="arabicPeriod"/>
            </a:pPr>
            <a:r>
              <a:rPr lang="en-US" sz="1656" kern="0" spc="-33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Increase minimum wage</a:t>
            </a:r>
            <a:endParaRPr lang="en-US" sz="1656" dirty="0"/>
          </a:p>
        </p:txBody>
      </p:sp>
      <p:sp>
        <p:nvSpPr>
          <p:cNvPr id="16" name="Text 12"/>
          <p:cNvSpPr/>
          <p:nvPr/>
        </p:nvSpPr>
        <p:spPr>
          <a:xfrm>
            <a:off x="8597860" y="7078028"/>
            <a:ext cx="3418523" cy="33635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650"/>
              </a:lnSpc>
              <a:buSzPct val="100000"/>
              <a:buFont typeface="+mj-lt"/>
              <a:buAutoNum type="arabicPeriod" startAt="2"/>
            </a:pPr>
            <a:r>
              <a:rPr lang="en-US" sz="1656" kern="0" spc="-33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Education and training for workers</a:t>
            </a:r>
            <a:endParaRPr lang="en-US" sz="1656" dirty="0"/>
          </a:p>
        </p:txBody>
      </p:sp>
      <p:sp>
        <p:nvSpPr>
          <p:cNvPr id="17" name="Shape 13"/>
          <p:cNvSpPr/>
          <p:nvPr/>
        </p:nvSpPr>
        <p:spPr>
          <a:xfrm flipH="1">
            <a:off x="2655927" y="5211842"/>
            <a:ext cx="45719" cy="2439114"/>
          </a:xfrm>
          <a:prstGeom prst="rect">
            <a:avLst/>
          </a:prstGeom>
          <a:solidFill>
            <a:srgbClr val="BE49DF"/>
          </a:solidFill>
          <a:ln/>
        </p:spPr>
        <p:txBody>
          <a:bodyPr/>
          <a:lstStyle/>
          <a:p>
            <a:endParaRPr lang="en-GB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77749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348389" y="3976926"/>
            <a:ext cx="6803708" cy="5554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374"/>
              </a:lnSpc>
              <a:buNone/>
            </a:pPr>
            <a:r>
              <a:rPr lang="en-US" sz="3499" b="1" kern="0" spc="-70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Developed VS Developing Countries </a:t>
            </a:r>
            <a:endParaRPr lang="en-US" sz="3499" dirty="0"/>
          </a:p>
        </p:txBody>
      </p:sp>
      <p:sp>
        <p:nvSpPr>
          <p:cNvPr id="6" name="Text 2"/>
          <p:cNvSpPr/>
          <p:nvPr/>
        </p:nvSpPr>
        <p:spPr>
          <a:xfrm>
            <a:off x="2348389" y="4782264"/>
            <a:ext cx="993350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Based  on </a:t>
            </a:r>
            <a:r>
              <a:rPr lang="en-US" sz="1750" u="sng" kern="0" spc="-35" dirty="0">
                <a:solidFill>
                  <a:srgbClr val="BE49D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Country Insights | Human Development Reports (undp.org)</a:t>
            </a: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rankings.</a:t>
            </a:r>
            <a:endParaRPr lang="en-US" sz="1750" dirty="0"/>
          </a:p>
        </p:txBody>
      </p:sp>
      <p:sp>
        <p:nvSpPr>
          <p:cNvPr id="7" name="Shape 3"/>
          <p:cNvSpPr/>
          <p:nvPr/>
        </p:nvSpPr>
        <p:spPr>
          <a:xfrm>
            <a:off x="2348389" y="5387578"/>
            <a:ext cx="2316718" cy="1642586"/>
          </a:xfrm>
          <a:prstGeom prst="roundRect">
            <a:avLst>
              <a:gd name="adj" fmla="val 6087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8" name="Text 4"/>
          <p:cNvSpPr/>
          <p:nvPr/>
        </p:nvSpPr>
        <p:spPr>
          <a:xfrm>
            <a:off x="2578179" y="5617369"/>
            <a:ext cx="1857137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44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Very High Development</a:t>
            </a:r>
            <a:endParaRPr lang="en-US" sz="2187" dirty="0"/>
          </a:p>
        </p:txBody>
      </p:sp>
      <p:sp>
        <p:nvSpPr>
          <p:cNvPr id="9" name="Text 5"/>
          <p:cNvSpPr/>
          <p:nvPr/>
        </p:nvSpPr>
        <p:spPr>
          <a:xfrm>
            <a:off x="2578179" y="6444972"/>
            <a:ext cx="1857137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i="1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vhigh data</a:t>
            </a:r>
            <a:endParaRPr lang="en-US" sz="1750" dirty="0"/>
          </a:p>
        </p:txBody>
      </p:sp>
      <p:sp>
        <p:nvSpPr>
          <p:cNvPr id="10" name="Shape 6"/>
          <p:cNvSpPr/>
          <p:nvPr/>
        </p:nvSpPr>
        <p:spPr>
          <a:xfrm>
            <a:off x="4887278" y="5387578"/>
            <a:ext cx="2316718" cy="1642586"/>
          </a:xfrm>
          <a:prstGeom prst="roundRect">
            <a:avLst>
              <a:gd name="adj" fmla="val 6087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11" name="Text 7"/>
          <p:cNvSpPr/>
          <p:nvPr/>
        </p:nvSpPr>
        <p:spPr>
          <a:xfrm>
            <a:off x="5117068" y="5617369"/>
            <a:ext cx="1857137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44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High Development</a:t>
            </a:r>
            <a:endParaRPr lang="en-US" sz="2187" dirty="0"/>
          </a:p>
        </p:txBody>
      </p:sp>
      <p:sp>
        <p:nvSpPr>
          <p:cNvPr id="12" name="Text 8"/>
          <p:cNvSpPr/>
          <p:nvPr/>
        </p:nvSpPr>
        <p:spPr>
          <a:xfrm>
            <a:off x="5117068" y="6444972"/>
            <a:ext cx="1857137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i="1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high data</a:t>
            </a:r>
            <a:endParaRPr lang="en-US" sz="1750" dirty="0"/>
          </a:p>
        </p:txBody>
      </p:sp>
      <p:sp>
        <p:nvSpPr>
          <p:cNvPr id="13" name="Shape 9"/>
          <p:cNvSpPr/>
          <p:nvPr/>
        </p:nvSpPr>
        <p:spPr>
          <a:xfrm>
            <a:off x="7426166" y="5387578"/>
            <a:ext cx="2316718" cy="1642586"/>
          </a:xfrm>
          <a:prstGeom prst="roundRect">
            <a:avLst>
              <a:gd name="adj" fmla="val 6087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14" name="Text 10"/>
          <p:cNvSpPr/>
          <p:nvPr/>
        </p:nvSpPr>
        <p:spPr>
          <a:xfrm>
            <a:off x="7655957" y="5617369"/>
            <a:ext cx="1857137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44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Medium Development</a:t>
            </a:r>
            <a:endParaRPr lang="en-US" sz="2187" dirty="0"/>
          </a:p>
        </p:txBody>
      </p:sp>
      <p:sp>
        <p:nvSpPr>
          <p:cNvPr id="15" name="Text 11"/>
          <p:cNvSpPr/>
          <p:nvPr/>
        </p:nvSpPr>
        <p:spPr>
          <a:xfrm>
            <a:off x="7655957" y="6444972"/>
            <a:ext cx="1857137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i="1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medium data</a:t>
            </a:r>
            <a:endParaRPr lang="en-US" sz="1750" dirty="0"/>
          </a:p>
        </p:txBody>
      </p:sp>
      <p:sp>
        <p:nvSpPr>
          <p:cNvPr id="16" name="Shape 12"/>
          <p:cNvSpPr/>
          <p:nvPr/>
        </p:nvSpPr>
        <p:spPr>
          <a:xfrm>
            <a:off x="9965055" y="5387578"/>
            <a:ext cx="2316718" cy="1642586"/>
          </a:xfrm>
          <a:prstGeom prst="roundRect">
            <a:avLst>
              <a:gd name="adj" fmla="val 6087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17" name="Text 13"/>
          <p:cNvSpPr/>
          <p:nvPr/>
        </p:nvSpPr>
        <p:spPr>
          <a:xfrm>
            <a:off x="10194846" y="5617369"/>
            <a:ext cx="1857137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44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Low Development</a:t>
            </a:r>
            <a:endParaRPr lang="en-US" sz="2187" dirty="0"/>
          </a:p>
        </p:txBody>
      </p:sp>
      <p:sp>
        <p:nvSpPr>
          <p:cNvPr id="18" name="Text 14"/>
          <p:cNvSpPr/>
          <p:nvPr/>
        </p:nvSpPr>
        <p:spPr>
          <a:xfrm>
            <a:off x="10194846" y="6444972"/>
            <a:ext cx="1857137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i="1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low data</a:t>
            </a:r>
            <a:endParaRPr lang="en-US" sz="175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1"/>
          <p:cNvSpPr/>
          <p:nvPr/>
        </p:nvSpPr>
        <p:spPr>
          <a:xfrm>
            <a:off x="2348389" y="649248"/>
            <a:ext cx="8590002" cy="5554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374"/>
              </a:lnSpc>
              <a:buNone/>
            </a:pPr>
            <a:r>
              <a:rPr lang="en-US" sz="3499" b="1" kern="0" spc="-70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Cost of living is greater in developed countries.</a:t>
            </a:r>
            <a:endParaRPr lang="en-US" sz="3499" dirty="0"/>
          </a:p>
        </p:txBody>
      </p:sp>
      <p:sp>
        <p:nvSpPr>
          <p:cNvPr id="5" name="Text 2"/>
          <p:cNvSpPr/>
          <p:nvPr/>
        </p:nvSpPr>
        <p:spPr>
          <a:xfrm>
            <a:off x="4141589" y="1426845"/>
            <a:ext cx="6347103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34"/>
              </a:lnSpc>
              <a:buNone/>
            </a:pPr>
            <a:r>
              <a:rPr lang="en-US" sz="2187" b="1" kern="0" spc="-44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Average Variable (USD) by Country Development Level</a:t>
            </a:r>
            <a:endParaRPr lang="en-US" sz="2187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8389" y="2107287"/>
            <a:ext cx="9933503" cy="406800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2703790" y="6425208"/>
            <a:ext cx="9578102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b="1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Net salaries</a:t>
            </a: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(x54)  in developed nations +4.5 times larger than closest high development countries.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2703790" y="6869430"/>
            <a:ext cx="9578102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Low development countries have high average </a:t>
            </a:r>
            <a:r>
              <a:rPr lang="en-US" sz="1750" b="1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net salary</a:t>
            </a: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(x54) almost equal to medium to high development countries.</a:t>
            </a:r>
            <a:endParaRPr lang="en-US" sz="175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1"/>
          <p:cNvSpPr/>
          <p:nvPr/>
        </p:nvSpPr>
        <p:spPr>
          <a:xfrm>
            <a:off x="2389465" y="606862"/>
            <a:ext cx="8518684" cy="5509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338"/>
              </a:lnSpc>
              <a:buNone/>
            </a:pPr>
            <a:r>
              <a:rPr lang="en-US" sz="3470" b="1" kern="0" spc="-69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Cost of living is greater in developed countries.</a:t>
            </a:r>
            <a:endParaRPr lang="en-US" sz="3470" dirty="0"/>
          </a:p>
        </p:txBody>
      </p:sp>
      <p:sp>
        <p:nvSpPr>
          <p:cNvPr id="5" name="Text 2"/>
          <p:cNvSpPr/>
          <p:nvPr/>
        </p:nvSpPr>
        <p:spPr>
          <a:xfrm>
            <a:off x="3383280" y="1378029"/>
            <a:ext cx="7863840" cy="34432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11"/>
              </a:lnSpc>
              <a:buNone/>
            </a:pPr>
            <a:r>
              <a:rPr lang="en-US" sz="2169" b="1" kern="0" spc="-43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Standard Deviation of Variable (USD) by Country Development Level</a:t>
            </a:r>
            <a:endParaRPr lang="en-US" sz="2169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9465" y="2052876"/>
            <a:ext cx="9851469" cy="401633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2389465" y="6317099"/>
            <a:ext cx="9851469" cy="35254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76"/>
              </a:lnSpc>
              <a:buNone/>
            </a:pPr>
            <a:r>
              <a:rPr lang="en-US" sz="1735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When comparing countries development level each variables show great variability in cost.</a:t>
            </a:r>
            <a:endParaRPr lang="en-US" sz="1735" dirty="0"/>
          </a:p>
        </p:txBody>
      </p:sp>
      <p:sp>
        <p:nvSpPr>
          <p:cNvPr id="8" name="Text 4"/>
          <p:cNvSpPr/>
          <p:nvPr/>
        </p:nvSpPr>
        <p:spPr>
          <a:xfrm>
            <a:off x="2741890" y="6917531"/>
            <a:ext cx="9499044" cy="70508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776"/>
              </a:lnSpc>
              <a:buSzPct val="100000"/>
              <a:buChar char="•"/>
            </a:pPr>
            <a:r>
              <a:rPr lang="en-US" sz="1735" b="1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Net Salaries</a:t>
            </a:r>
            <a:r>
              <a:rPr lang="en-US" sz="1735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(x54) of both developed and low development countries have higher variability compared to medium to high development countries.</a:t>
            </a:r>
            <a:endParaRPr lang="en-US" sz="1735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1"/>
          <p:cNvSpPr/>
          <p:nvPr/>
        </p:nvSpPr>
        <p:spPr>
          <a:xfrm>
            <a:off x="2348389" y="613529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87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Dataset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2348389" y="1752243"/>
            <a:ext cx="9933503" cy="88868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499"/>
              </a:lnSpc>
              <a:buNone/>
            </a:pPr>
            <a:r>
              <a:rPr lang="en-US" sz="2187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Cost of living  is the amount of money required to maintain a certain standard of living, encompassing:</a:t>
            </a:r>
            <a:endParaRPr lang="en-US" sz="2187" dirty="0"/>
          </a:p>
        </p:txBody>
      </p:sp>
      <p:sp>
        <p:nvSpPr>
          <p:cNvPr id="6" name="Shape 3"/>
          <p:cNvSpPr/>
          <p:nvPr/>
        </p:nvSpPr>
        <p:spPr>
          <a:xfrm>
            <a:off x="2348389" y="3064431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7" name="Text 4"/>
          <p:cNvSpPr/>
          <p:nvPr/>
        </p:nvSpPr>
        <p:spPr>
          <a:xfrm>
            <a:off x="2506861" y="3106103"/>
            <a:ext cx="182999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kern="0" spc="-52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1</a:t>
            </a:r>
            <a:endParaRPr lang="en-US" sz="2624" dirty="0"/>
          </a:p>
        </p:txBody>
      </p:sp>
      <p:sp>
        <p:nvSpPr>
          <p:cNvPr id="8" name="Text 5"/>
          <p:cNvSpPr/>
          <p:nvPr/>
        </p:nvSpPr>
        <p:spPr>
          <a:xfrm>
            <a:off x="3070503" y="3140750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44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Restaurant</a:t>
            </a:r>
            <a:endParaRPr lang="en-US" sz="2187" dirty="0"/>
          </a:p>
        </p:txBody>
      </p:sp>
      <p:sp>
        <p:nvSpPr>
          <p:cNvPr id="9" name="Text 6"/>
          <p:cNvSpPr/>
          <p:nvPr/>
        </p:nvSpPr>
        <p:spPr>
          <a:xfrm>
            <a:off x="3070503" y="3621167"/>
            <a:ext cx="4133612" cy="28432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39"/>
              </a:lnSpc>
              <a:buNone/>
            </a:pPr>
            <a:r>
              <a:rPr lang="en-US" sz="140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Meals, McDonald's, Drinks</a:t>
            </a:r>
            <a:endParaRPr lang="en-US" sz="1400" dirty="0"/>
          </a:p>
        </p:txBody>
      </p:sp>
      <p:sp>
        <p:nvSpPr>
          <p:cNvPr id="10" name="Shape 7"/>
          <p:cNvSpPr/>
          <p:nvPr/>
        </p:nvSpPr>
        <p:spPr>
          <a:xfrm>
            <a:off x="7426285" y="3064431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11" name="Text 8"/>
          <p:cNvSpPr/>
          <p:nvPr/>
        </p:nvSpPr>
        <p:spPr>
          <a:xfrm>
            <a:off x="7584758" y="3106103"/>
            <a:ext cx="182999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kern="0" spc="-52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2</a:t>
            </a:r>
            <a:endParaRPr lang="en-US" sz="2624" dirty="0"/>
          </a:p>
        </p:txBody>
      </p:sp>
      <p:sp>
        <p:nvSpPr>
          <p:cNvPr id="12" name="Text 9"/>
          <p:cNvSpPr/>
          <p:nvPr/>
        </p:nvSpPr>
        <p:spPr>
          <a:xfrm>
            <a:off x="8148399" y="3140750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44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Market</a:t>
            </a:r>
            <a:endParaRPr lang="en-US" sz="2187" dirty="0"/>
          </a:p>
        </p:txBody>
      </p:sp>
      <p:sp>
        <p:nvSpPr>
          <p:cNvPr id="13" name="Text 10"/>
          <p:cNvSpPr/>
          <p:nvPr/>
        </p:nvSpPr>
        <p:spPr>
          <a:xfrm>
            <a:off x="8148399" y="3621167"/>
            <a:ext cx="4133612" cy="28432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39"/>
              </a:lnSpc>
              <a:buNone/>
            </a:pPr>
            <a:r>
              <a:rPr lang="en-US" sz="140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Diaries, Fruits, Meats, Vegetables, Drinks, Wines</a:t>
            </a:r>
            <a:endParaRPr lang="en-US" sz="1400" dirty="0"/>
          </a:p>
        </p:txBody>
      </p:sp>
      <p:sp>
        <p:nvSpPr>
          <p:cNvPr id="14" name="Shape 11"/>
          <p:cNvSpPr/>
          <p:nvPr/>
        </p:nvSpPr>
        <p:spPr>
          <a:xfrm>
            <a:off x="2348389" y="4301252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15" name="Text 12"/>
          <p:cNvSpPr/>
          <p:nvPr/>
        </p:nvSpPr>
        <p:spPr>
          <a:xfrm>
            <a:off x="2506861" y="4342924"/>
            <a:ext cx="182999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kern="0" spc="-52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3</a:t>
            </a:r>
            <a:endParaRPr lang="en-US" sz="2624" dirty="0"/>
          </a:p>
        </p:txBody>
      </p:sp>
      <p:sp>
        <p:nvSpPr>
          <p:cNvPr id="16" name="Text 13"/>
          <p:cNvSpPr/>
          <p:nvPr/>
        </p:nvSpPr>
        <p:spPr>
          <a:xfrm>
            <a:off x="3070503" y="4377571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44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Transportation</a:t>
            </a:r>
            <a:endParaRPr lang="en-US" sz="2187" dirty="0"/>
          </a:p>
        </p:txBody>
      </p:sp>
      <p:sp>
        <p:nvSpPr>
          <p:cNvPr id="17" name="Text 14"/>
          <p:cNvSpPr/>
          <p:nvPr/>
        </p:nvSpPr>
        <p:spPr>
          <a:xfrm>
            <a:off x="3070503" y="4857988"/>
            <a:ext cx="4133612" cy="28432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39"/>
              </a:lnSpc>
              <a:buNone/>
            </a:pPr>
            <a:r>
              <a:rPr lang="en-US" sz="140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Local transport tickets, Taxi, Car</a:t>
            </a:r>
            <a:endParaRPr lang="en-US" sz="1400" dirty="0"/>
          </a:p>
        </p:txBody>
      </p:sp>
      <p:sp>
        <p:nvSpPr>
          <p:cNvPr id="18" name="Shape 15"/>
          <p:cNvSpPr/>
          <p:nvPr/>
        </p:nvSpPr>
        <p:spPr>
          <a:xfrm>
            <a:off x="7426285" y="4301252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19" name="Text 16"/>
          <p:cNvSpPr/>
          <p:nvPr/>
        </p:nvSpPr>
        <p:spPr>
          <a:xfrm>
            <a:off x="7584758" y="4342924"/>
            <a:ext cx="182999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kern="0" spc="-52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4</a:t>
            </a:r>
            <a:endParaRPr lang="en-US" sz="2624" dirty="0"/>
          </a:p>
        </p:txBody>
      </p:sp>
      <p:sp>
        <p:nvSpPr>
          <p:cNvPr id="20" name="Text 17"/>
          <p:cNvSpPr/>
          <p:nvPr/>
        </p:nvSpPr>
        <p:spPr>
          <a:xfrm>
            <a:off x="8148399" y="4377571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44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Utilities</a:t>
            </a:r>
            <a:endParaRPr lang="en-US" sz="2187" dirty="0"/>
          </a:p>
        </p:txBody>
      </p:sp>
      <p:sp>
        <p:nvSpPr>
          <p:cNvPr id="21" name="Text 18"/>
          <p:cNvSpPr/>
          <p:nvPr/>
        </p:nvSpPr>
        <p:spPr>
          <a:xfrm>
            <a:off x="8148399" y="4857988"/>
            <a:ext cx="4133612" cy="28432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39"/>
              </a:lnSpc>
              <a:buNone/>
            </a:pPr>
            <a:r>
              <a:rPr lang="en-US" sz="140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Electrics, Waters, Internets</a:t>
            </a:r>
            <a:endParaRPr lang="en-US" sz="1400" dirty="0"/>
          </a:p>
        </p:txBody>
      </p:sp>
      <p:sp>
        <p:nvSpPr>
          <p:cNvPr id="22" name="Shape 19"/>
          <p:cNvSpPr/>
          <p:nvPr/>
        </p:nvSpPr>
        <p:spPr>
          <a:xfrm>
            <a:off x="2348389" y="5538073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23" name="Text 20"/>
          <p:cNvSpPr/>
          <p:nvPr/>
        </p:nvSpPr>
        <p:spPr>
          <a:xfrm>
            <a:off x="2506861" y="5579745"/>
            <a:ext cx="182999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kern="0" spc="-52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5</a:t>
            </a:r>
            <a:endParaRPr lang="en-US" sz="2624" dirty="0"/>
          </a:p>
        </p:txBody>
      </p:sp>
      <p:sp>
        <p:nvSpPr>
          <p:cNvPr id="24" name="Text 21"/>
          <p:cNvSpPr/>
          <p:nvPr/>
        </p:nvSpPr>
        <p:spPr>
          <a:xfrm>
            <a:off x="3070503" y="5614392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44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Sport &amp; Leisure</a:t>
            </a:r>
            <a:endParaRPr lang="en-US" sz="2187" dirty="0"/>
          </a:p>
        </p:txBody>
      </p:sp>
      <p:sp>
        <p:nvSpPr>
          <p:cNvPr id="25" name="Text 22"/>
          <p:cNvSpPr/>
          <p:nvPr/>
        </p:nvSpPr>
        <p:spPr>
          <a:xfrm>
            <a:off x="3070503" y="6094809"/>
            <a:ext cx="4133612" cy="28432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39"/>
              </a:lnSpc>
              <a:buNone/>
            </a:pPr>
            <a:r>
              <a:rPr lang="en-US" sz="140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Gym, Tennis, Cinemas</a:t>
            </a:r>
            <a:endParaRPr lang="en-US" sz="1400" dirty="0"/>
          </a:p>
        </p:txBody>
      </p:sp>
      <p:sp>
        <p:nvSpPr>
          <p:cNvPr id="26" name="Shape 23"/>
          <p:cNvSpPr/>
          <p:nvPr/>
        </p:nvSpPr>
        <p:spPr>
          <a:xfrm>
            <a:off x="7426285" y="5538073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27" name="Text 24"/>
          <p:cNvSpPr/>
          <p:nvPr/>
        </p:nvSpPr>
        <p:spPr>
          <a:xfrm>
            <a:off x="7584758" y="5579745"/>
            <a:ext cx="182999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kern="0" spc="-52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6</a:t>
            </a:r>
            <a:endParaRPr lang="en-US" sz="2624" dirty="0"/>
          </a:p>
        </p:txBody>
      </p:sp>
      <p:sp>
        <p:nvSpPr>
          <p:cNvPr id="28" name="Text 25"/>
          <p:cNvSpPr/>
          <p:nvPr/>
        </p:nvSpPr>
        <p:spPr>
          <a:xfrm>
            <a:off x="8148399" y="5614392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44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Cloth</a:t>
            </a:r>
            <a:endParaRPr lang="en-US" sz="2187" dirty="0"/>
          </a:p>
        </p:txBody>
      </p:sp>
      <p:sp>
        <p:nvSpPr>
          <p:cNvPr id="29" name="Text 26"/>
          <p:cNvSpPr/>
          <p:nvPr/>
        </p:nvSpPr>
        <p:spPr>
          <a:xfrm>
            <a:off x="8148399" y="6094809"/>
            <a:ext cx="4133612" cy="28432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39"/>
              </a:lnSpc>
              <a:buNone/>
            </a:pPr>
            <a:r>
              <a:rPr lang="en-US" sz="140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Jeans, Dresses, Shoes</a:t>
            </a:r>
            <a:endParaRPr lang="en-US" sz="1400" dirty="0"/>
          </a:p>
        </p:txBody>
      </p:sp>
      <p:sp>
        <p:nvSpPr>
          <p:cNvPr id="30" name="Shape 27"/>
          <p:cNvSpPr/>
          <p:nvPr/>
        </p:nvSpPr>
        <p:spPr>
          <a:xfrm>
            <a:off x="2348389" y="6774894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31" name="Text 28"/>
          <p:cNvSpPr/>
          <p:nvPr/>
        </p:nvSpPr>
        <p:spPr>
          <a:xfrm>
            <a:off x="2506861" y="6816566"/>
            <a:ext cx="182999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kern="0" spc="-52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7</a:t>
            </a:r>
            <a:endParaRPr lang="en-US" sz="2624" dirty="0"/>
          </a:p>
        </p:txBody>
      </p:sp>
      <p:sp>
        <p:nvSpPr>
          <p:cNvPr id="32" name="Text 29"/>
          <p:cNvSpPr/>
          <p:nvPr/>
        </p:nvSpPr>
        <p:spPr>
          <a:xfrm>
            <a:off x="3070503" y="6851213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44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Accommodation</a:t>
            </a:r>
            <a:endParaRPr lang="en-US" sz="2187" dirty="0"/>
          </a:p>
        </p:txBody>
      </p:sp>
      <p:sp>
        <p:nvSpPr>
          <p:cNvPr id="33" name="Text 30"/>
          <p:cNvSpPr/>
          <p:nvPr/>
        </p:nvSpPr>
        <p:spPr>
          <a:xfrm>
            <a:off x="3070503" y="7331631"/>
            <a:ext cx="4133612" cy="28432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39"/>
              </a:lnSpc>
              <a:buNone/>
            </a:pPr>
            <a:r>
              <a:rPr lang="en-US" sz="140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Renting apartments, Buying houses</a:t>
            </a:r>
            <a:endParaRPr lang="en-US" sz="1400" dirty="0"/>
          </a:p>
        </p:txBody>
      </p:sp>
      <p:sp>
        <p:nvSpPr>
          <p:cNvPr id="34" name="Shape 31"/>
          <p:cNvSpPr/>
          <p:nvPr/>
        </p:nvSpPr>
        <p:spPr>
          <a:xfrm>
            <a:off x="7426285" y="6774894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35" name="Text 32"/>
          <p:cNvSpPr/>
          <p:nvPr/>
        </p:nvSpPr>
        <p:spPr>
          <a:xfrm>
            <a:off x="7584758" y="6816566"/>
            <a:ext cx="182999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kern="0" spc="-52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8</a:t>
            </a:r>
            <a:endParaRPr lang="en-US" sz="2624" dirty="0"/>
          </a:p>
        </p:txBody>
      </p:sp>
      <p:sp>
        <p:nvSpPr>
          <p:cNvPr id="36" name="Text 33"/>
          <p:cNvSpPr/>
          <p:nvPr/>
        </p:nvSpPr>
        <p:spPr>
          <a:xfrm>
            <a:off x="8148399" y="6851213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44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Financial</a:t>
            </a:r>
            <a:endParaRPr lang="en-US" sz="2187" dirty="0"/>
          </a:p>
        </p:txBody>
      </p:sp>
      <p:sp>
        <p:nvSpPr>
          <p:cNvPr id="37" name="Text 34"/>
          <p:cNvSpPr/>
          <p:nvPr/>
        </p:nvSpPr>
        <p:spPr>
          <a:xfrm>
            <a:off x="8148399" y="7331631"/>
            <a:ext cx="4133612" cy="28432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39"/>
              </a:lnSpc>
              <a:buNone/>
            </a:pPr>
            <a:r>
              <a:rPr lang="en-US" sz="140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Salaries, Mortgage rate</a:t>
            </a:r>
            <a:endParaRPr lang="en-US" sz="14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1"/>
          <p:cNvSpPr/>
          <p:nvPr/>
        </p:nvSpPr>
        <p:spPr>
          <a:xfrm>
            <a:off x="2348389" y="1193363"/>
            <a:ext cx="9933503" cy="111085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4374"/>
              </a:lnSpc>
              <a:buNone/>
            </a:pPr>
            <a:r>
              <a:rPr lang="en-US" sz="3499" b="1" kern="0" spc="-70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Salaries Increase Proportionally with Country Development:</a:t>
            </a:r>
            <a:endParaRPr lang="en-US" sz="3499" dirty="0"/>
          </a:p>
        </p:txBody>
      </p:sp>
      <p:sp>
        <p:nvSpPr>
          <p:cNvPr id="5" name="Text 2"/>
          <p:cNvSpPr/>
          <p:nvPr/>
        </p:nvSpPr>
        <p:spPr>
          <a:xfrm>
            <a:off x="2348389" y="2748558"/>
            <a:ext cx="9933503" cy="4443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499"/>
              </a:lnSpc>
              <a:buNone/>
            </a:pPr>
            <a:r>
              <a:rPr lang="en-US" sz="2187" b="1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Correlation of Developed Countries (vhigh) and Low Development Countries (low)</a:t>
            </a:r>
            <a:endParaRPr lang="en-US" sz="2187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A57851B-6395-9629-E38F-D7B6197DBBEF}"/>
              </a:ext>
            </a:extLst>
          </p:cNvPr>
          <p:cNvGrpSpPr/>
          <p:nvPr/>
        </p:nvGrpSpPr>
        <p:grpSpPr>
          <a:xfrm>
            <a:off x="911447" y="3692723"/>
            <a:ext cx="12807506" cy="3205788"/>
            <a:chOff x="2348389" y="3692723"/>
            <a:chExt cx="9941004" cy="2488287"/>
          </a:xfrm>
        </p:grpSpPr>
        <p:pic>
          <p:nvPicPr>
            <p:cNvPr id="6" name="Image 1" descr="preencoded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48389" y="3692723"/>
              <a:ext cx="4695706" cy="2488287"/>
            </a:xfrm>
            <a:prstGeom prst="rect">
              <a:avLst/>
            </a:prstGeom>
          </p:spPr>
        </p:pic>
        <p:pic>
          <p:nvPicPr>
            <p:cNvPr id="7" name="Image 2" descr="preencoded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593687" y="3692723"/>
              <a:ext cx="4695706" cy="2488287"/>
            </a:xfrm>
            <a:prstGeom prst="rect">
              <a:avLst/>
            </a:prstGeom>
          </p:spPr>
        </p:pic>
      </p:grpSp>
      <p:sp>
        <p:nvSpPr>
          <p:cNvPr id="8" name="Text 3"/>
          <p:cNvSpPr/>
          <p:nvPr/>
        </p:nvSpPr>
        <p:spPr>
          <a:xfrm>
            <a:off x="2348389" y="6680835"/>
            <a:ext cx="993350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1"/>
          <p:cNvSpPr/>
          <p:nvPr/>
        </p:nvSpPr>
        <p:spPr>
          <a:xfrm>
            <a:off x="2348389" y="972860"/>
            <a:ext cx="9933503" cy="111085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4374"/>
              </a:lnSpc>
              <a:buNone/>
            </a:pPr>
            <a:r>
              <a:rPr lang="en-US" sz="3499" b="1" kern="0" spc="-70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Salaries Increase Proportionally with Country Development:</a:t>
            </a:r>
            <a:endParaRPr lang="en-US" sz="3499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CCAAA8A-E3F4-E177-1CB0-24DCF2471587}"/>
              </a:ext>
            </a:extLst>
          </p:cNvPr>
          <p:cNvGrpSpPr/>
          <p:nvPr/>
        </p:nvGrpSpPr>
        <p:grpSpPr>
          <a:xfrm>
            <a:off x="1411758" y="2456212"/>
            <a:ext cx="11806885" cy="3162776"/>
            <a:chOff x="2348389" y="2583537"/>
            <a:chExt cx="9941004" cy="2662952"/>
          </a:xfrm>
        </p:grpSpPr>
        <p:pic>
          <p:nvPicPr>
            <p:cNvPr id="5" name="Image 1" descr="preencoded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48389" y="2583537"/>
              <a:ext cx="4695706" cy="2662952"/>
            </a:xfrm>
            <a:prstGeom prst="rect">
              <a:avLst/>
            </a:prstGeom>
          </p:spPr>
        </p:pic>
        <p:pic>
          <p:nvPicPr>
            <p:cNvPr id="6" name="Image 2" descr="preencoded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593687" y="2583537"/>
              <a:ext cx="4695706" cy="2662952"/>
            </a:xfrm>
            <a:prstGeom prst="rect">
              <a:avLst/>
            </a:prstGeom>
          </p:spPr>
        </p:pic>
      </p:grpSp>
      <p:sp>
        <p:nvSpPr>
          <p:cNvPr id="7" name="Text 2"/>
          <p:cNvSpPr/>
          <p:nvPr/>
        </p:nvSpPr>
        <p:spPr>
          <a:xfrm>
            <a:off x="2703790" y="5746313"/>
            <a:ext cx="9578102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In developed countries, as </a:t>
            </a:r>
            <a:r>
              <a:rPr lang="en-US" sz="1750" b="1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net salaries </a:t>
            </a: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increase the country</a:t>
            </a:r>
            <a:r>
              <a:rPr lang="en-US" sz="1750" b="1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rank number</a:t>
            </a: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decreases (indicating a higher country development). </a:t>
            </a:r>
            <a:endParaRPr lang="en-US" sz="1750" dirty="0"/>
          </a:p>
        </p:txBody>
      </p:sp>
      <p:sp>
        <p:nvSpPr>
          <p:cNvPr id="8" name="Text 3"/>
          <p:cNvSpPr/>
          <p:nvPr/>
        </p:nvSpPr>
        <p:spPr>
          <a:xfrm>
            <a:off x="2703790" y="6545937"/>
            <a:ext cx="9578102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In low development countries there is </a:t>
            </a:r>
            <a:r>
              <a:rPr lang="en-US" sz="1750" b="1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almost no linear relationship</a:t>
            </a: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, highlighting that perhaps higher spending power isn't always equal to increased country development.</a:t>
            </a:r>
            <a:endParaRPr lang="en-US" sz="175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/>
          <a:lstStyle/>
          <a:p>
            <a:endParaRPr lang="en-GB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6" name="Text 2"/>
          <p:cNvSpPr/>
          <p:nvPr/>
        </p:nvSpPr>
        <p:spPr>
          <a:xfrm>
            <a:off x="2348389" y="2070854"/>
            <a:ext cx="9933503" cy="208311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87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What are the main drivers of cost-of-living disparities between developed and developing nations?</a:t>
            </a:r>
            <a:endParaRPr lang="en-US" sz="4374" dirty="0"/>
          </a:p>
        </p:txBody>
      </p:sp>
      <p:sp>
        <p:nvSpPr>
          <p:cNvPr id="7" name="Text 3"/>
          <p:cNvSpPr/>
          <p:nvPr/>
        </p:nvSpPr>
        <p:spPr>
          <a:xfrm>
            <a:off x="2348389" y="4487228"/>
            <a:ext cx="993350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There is no one overarching driver of cost-of-living disparities between developed and developing nations. 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2348389" y="5092541"/>
            <a:ext cx="9933503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relationship between cost-of-living and country development is complex and encompasses more than simply economic variables. To  further understand the drivers of cost-of-living disparities it is necessary to look at other factors such as culture,  economic structure, law and regulations, and institutional frameworks.</a:t>
            </a:r>
            <a:endParaRPr lang="en-US" sz="175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1"/>
          <p:cNvSpPr/>
          <p:nvPr/>
        </p:nvSpPr>
        <p:spPr>
          <a:xfrm>
            <a:off x="2348389" y="2025134"/>
            <a:ext cx="993350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4537591" y="2602706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5468"/>
              </a:lnSpc>
              <a:buNone/>
            </a:pPr>
            <a:r>
              <a:rPr lang="en-US" sz="9600" b="1" u="sng" kern="0" spc="-87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Thank you</a:t>
            </a:r>
            <a:endParaRPr lang="en-US" sz="9600" dirty="0"/>
          </a:p>
        </p:txBody>
      </p:sp>
      <p:sp>
        <p:nvSpPr>
          <p:cNvPr id="6" name="Text 3"/>
          <p:cNvSpPr/>
          <p:nvPr/>
        </p:nvSpPr>
        <p:spPr>
          <a:xfrm>
            <a:off x="2348389" y="3630335"/>
            <a:ext cx="993350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2348389" y="4318992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kern="0" spc="-44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Data sources:</a:t>
            </a: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2703790" y="4999434"/>
            <a:ext cx="9578102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i="1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750" u="sng" kern="0" spc="-35" dirty="0">
                <a:solidFill>
                  <a:srgbClr val="BE49D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Global Cost of Living (kaggle.com)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2703790" y="5443657"/>
            <a:ext cx="9578102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u="sng" kern="0" spc="-35" dirty="0">
                <a:solidFill>
                  <a:srgbClr val="BE49D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Country Insights | Human Development Reports (undp.org)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2348389" y="6048970"/>
            <a:ext cx="993350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99"/>
              </a:lnSpc>
              <a:buNone/>
            </a:pPr>
            <a:r>
              <a:rPr lang="en-US" sz="1750" i="1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Gianmarco Fistani / Hui Yi Huang / Jade Meneghini</a:t>
            </a:r>
            <a:endParaRPr lang="en-US" sz="175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1"/>
          <p:cNvSpPr/>
          <p:nvPr/>
        </p:nvSpPr>
        <p:spPr>
          <a:xfrm>
            <a:off x="2348389" y="3234452"/>
            <a:ext cx="993350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4537591" y="3812024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5468"/>
              </a:lnSpc>
              <a:buNone/>
            </a:pPr>
            <a:r>
              <a:rPr lang="en-US" sz="9600" b="1" kern="0" spc="-87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Appendix</a:t>
            </a:r>
            <a:endParaRPr lang="en-US" sz="9600" dirty="0"/>
          </a:p>
        </p:txBody>
      </p:sp>
      <p:sp>
        <p:nvSpPr>
          <p:cNvPr id="6" name="Text 3"/>
          <p:cNvSpPr/>
          <p:nvPr/>
        </p:nvSpPr>
        <p:spPr>
          <a:xfrm>
            <a:off x="2348389" y="4839653"/>
            <a:ext cx="993350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1"/>
          <p:cNvSpPr/>
          <p:nvPr/>
        </p:nvSpPr>
        <p:spPr>
          <a:xfrm>
            <a:off x="1064871" y="386939"/>
            <a:ext cx="4634746" cy="52899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166"/>
              </a:lnSpc>
              <a:buNone/>
            </a:pPr>
            <a:r>
              <a:rPr lang="en-US" sz="3333" b="1" kern="0" spc="-67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Variables Description</a:t>
            </a:r>
            <a:endParaRPr lang="en-US" sz="3333" dirty="0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254E70F2-FA48-EB45-50E8-7DAD84D5A9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7752535"/>
              </p:ext>
            </p:extLst>
          </p:nvPr>
        </p:nvGraphicFramePr>
        <p:xfrm>
          <a:off x="1064871" y="1128527"/>
          <a:ext cx="12500658" cy="68884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88962">
                  <a:extLst>
                    <a:ext uri="{9D8B030D-6E8A-4147-A177-3AD203B41FA5}">
                      <a16:colId xmlns:a16="http://schemas.microsoft.com/office/drawing/2014/main" val="3743821416"/>
                    </a:ext>
                  </a:extLst>
                </a:gridCol>
                <a:gridCol w="4409954">
                  <a:extLst>
                    <a:ext uri="{9D8B030D-6E8A-4147-A177-3AD203B41FA5}">
                      <a16:colId xmlns:a16="http://schemas.microsoft.com/office/drawing/2014/main" val="1206700785"/>
                    </a:ext>
                  </a:extLst>
                </a:gridCol>
                <a:gridCol w="1307940">
                  <a:extLst>
                    <a:ext uri="{9D8B030D-6E8A-4147-A177-3AD203B41FA5}">
                      <a16:colId xmlns:a16="http://schemas.microsoft.com/office/drawing/2014/main" val="3281537688"/>
                    </a:ext>
                  </a:extLst>
                </a:gridCol>
                <a:gridCol w="5393802">
                  <a:extLst>
                    <a:ext uri="{9D8B030D-6E8A-4147-A177-3AD203B41FA5}">
                      <a16:colId xmlns:a16="http://schemas.microsoft.com/office/drawing/2014/main" val="343434007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GB" sz="1400" b="1" u="sng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Column Name</a:t>
                      </a:r>
                      <a:endParaRPr lang="en-GB" sz="1400" u="sng" dirty="0"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1400" b="1" u="sng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Description</a:t>
                      </a:r>
                      <a:endParaRPr lang="en-GB" sz="1400" u="sng" dirty="0"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b="1" u="sng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Column Name</a:t>
                      </a:r>
                      <a:endParaRPr lang="en-GB" sz="1400" u="sng"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b="1" u="sng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Description</a:t>
                      </a:r>
                      <a:endParaRPr lang="en-GB" sz="1400" u="sng" dirty="0"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6283045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120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120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Name of the city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GB" sz="120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x23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Water (1.5 </a:t>
                      </a:r>
                      <a:r>
                        <a:rPr lang="en-GB" sz="1200" dirty="0" err="1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liter</a:t>
                      </a:r>
                      <a:r>
                        <a:rPr lang="en-GB" sz="120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 bottle, at the market) (USD)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6122727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120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country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120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Name of the country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GB" sz="120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x24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Bottle of Wine (Mid-Range, at the market) (USD)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533547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120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x1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120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Meal, Inexpensive Restaurant (USD)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GB" sz="120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x25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Domestic Beer (0.5 liter bottle, at the market) (USD)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2474140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120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x2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120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Meal for 2 People, Mid-range Restaurant, Three-course (USD)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GB" sz="120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x26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Imported Beer (0.33 liter bottle, at the market) (USD)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834513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120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x3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120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McMeal at McDonalds (or Equivalent Combo Meal) (USD)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x27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sv-SE" sz="120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Cigarettes 20 Pack (Marlboro) (USD)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1819231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120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x4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Domestic Beer (0.5 </a:t>
                      </a:r>
                      <a:r>
                        <a:rPr lang="en-GB" sz="1200" dirty="0" err="1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liter</a:t>
                      </a:r>
                      <a:r>
                        <a:rPr lang="en-GB" sz="120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 draught, in restaurants) (USD)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GB" sz="120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x30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Taxi Start (Normal Tariff) (USD)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086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120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x5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120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Imported Beer (0.33 liter bottle, in restaurants) (USD)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GB" sz="120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x31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Taxi 1km (Normal Tariff) (USD)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3369871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120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x6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120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Cappuccino (regular, in restaurants) (USD)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GB" sz="120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x32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Taxi 1hour Waiting (Normal Tariff) (USD)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8778343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120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x7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120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Coke/Pepsi (0.33 liter bottle, in restaurants) (USD)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GB" sz="120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x33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Gasoline (1 liter) (USD)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6579003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120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x8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120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Water (0.33 liter bottle, in restaurants) (USD)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GB" sz="120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x34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Volkswagen Golf 1.4 90 KW Trendline (Or Equivalent New Car) (USD)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90744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120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x9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120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Milk (1 liter) (USD)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GB" sz="120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x35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Toyota Corolla Sedan 1.6l 97kW Comfort (Or Equivalent New Car) (USD)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3252979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120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x10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120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Loaf of Fresh White Bread (500g) (USD)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GB" sz="120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x36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Basic (Electricity, Heating, Cooling, Water, Garbage) for 85m2 Apartment (USD)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2139108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120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x11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120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Rice (white), (1kg) (USD)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GB" sz="120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x37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1 min. of Prepaid Mobile Tariff Local (No Discounts or Plans) (USD)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7019559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120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x12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120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Eggs (regular) (12) (USD)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GB" sz="120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x38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Internet (60 Mbps or More, Unlimited Data, Cable/ADSL) (USD)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6738604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120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x13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120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Local Cheese (1kg) (USD)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GB" sz="120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x39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Fitness Club, Monthly Fee for 1 Adult (USD)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8824304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120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x14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120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Chicken Fillets (1kg) (USD)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GB" sz="120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x41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Cinema, International Release, 1 Seat (USD)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1334002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120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x15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120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Beef Round (1kg) (or Equivalent Back Leg Red Meat) (USD)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GB" sz="120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x42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Preschool (or Kindergarten), Full Day, Private, Monthly for 1 Child (USD)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2461274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120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x16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120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Apples (1kg) (USD)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GB" sz="120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x44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1 Pair of Jeans (Levis 501 Or Similar) (USD)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0568170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120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x17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120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Banana (1kg) (USD)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GB" sz="120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x45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1 Summer Dress in a Chain Store (Zara, H&amp;M, …) (USD)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759972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120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x18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120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Oranges (1kg) (USD)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GB" sz="120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x46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1 Pair of Nike Running Shoes (Mid-Range) (USD)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4213564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120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x19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120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Tomato (1kg) (USD)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GB" sz="120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x47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1 Pair of Men Leather Business Shoes (USD)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2564764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120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x20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120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Potato (1kg) (USD)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GB" sz="120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x48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Apartment (1 bedroom) in City Centre (USD)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8776793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120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x21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120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Onion (1kg) (USD)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GB" sz="120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x49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Apartment (1 bedroom) Outside of Centre (USD)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0405372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120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x22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Lettuce (1 head) (USD)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GB" sz="120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x54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Average Monthly Net Salary (After Tax) (USD)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444273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5B3663-FF92-26EF-77B0-EB52C7D142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1">
            <a:extLst>
              <a:ext uri="{FF2B5EF4-FFF2-40B4-BE49-F238E27FC236}">
                <a16:creationId xmlns:a16="http://schemas.microsoft.com/office/drawing/2014/main" id="{8D56B521-8B58-4A55-4C53-A09CEFB91C97}"/>
              </a:ext>
            </a:extLst>
          </p:cNvPr>
          <p:cNvSpPr/>
          <p:nvPr/>
        </p:nvSpPr>
        <p:spPr>
          <a:xfrm>
            <a:off x="2584966" y="583763"/>
            <a:ext cx="4634746" cy="52899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166"/>
              </a:lnSpc>
              <a:buNone/>
            </a:pPr>
            <a:r>
              <a:rPr lang="en-US" sz="3333" b="1" kern="0" spc="-67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Global Cost of Living: EDA</a:t>
            </a:r>
            <a:endParaRPr lang="en-US" sz="3333" dirty="0"/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CD5B8001-63A7-B322-8BB7-3C8EFD04FB37}"/>
              </a:ext>
            </a:extLst>
          </p:cNvPr>
          <p:cNvSpPr/>
          <p:nvPr/>
        </p:nvSpPr>
        <p:spPr>
          <a:xfrm>
            <a:off x="4961811" y="1324332"/>
            <a:ext cx="4706660" cy="33063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04"/>
              </a:lnSpc>
              <a:buNone/>
            </a:pPr>
            <a:r>
              <a:rPr lang="en-US" sz="2083" b="1" kern="0" spc="-42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Boxplots of Variables Grouped by Category</a:t>
            </a:r>
            <a:endParaRPr lang="en-US" sz="2083" dirty="0"/>
          </a:p>
        </p:txBody>
      </p:sp>
      <p:pic>
        <p:nvPicPr>
          <p:cNvPr id="6" name="Image 1" descr="preencoded.png">
            <a:extLst>
              <a:ext uri="{FF2B5EF4-FFF2-40B4-BE49-F238E27FC236}">
                <a16:creationId xmlns:a16="http://schemas.microsoft.com/office/drawing/2014/main" id="{E295A015-8035-6059-7A4E-5394E1FA65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2831" y="1972389"/>
            <a:ext cx="7424618" cy="3827859"/>
          </a:xfrm>
          <a:prstGeom prst="rect">
            <a:avLst/>
          </a:prstGeom>
        </p:spPr>
      </p:pic>
      <p:sp>
        <p:nvSpPr>
          <p:cNvPr id="7" name="Text 3">
            <a:extLst>
              <a:ext uri="{FF2B5EF4-FFF2-40B4-BE49-F238E27FC236}">
                <a16:creationId xmlns:a16="http://schemas.microsoft.com/office/drawing/2014/main" id="{25F0474E-A1B9-EDAE-619B-F2E6C8C944DD}"/>
              </a:ext>
            </a:extLst>
          </p:cNvPr>
          <p:cNvSpPr/>
          <p:nvPr/>
        </p:nvSpPr>
        <p:spPr>
          <a:xfrm>
            <a:off x="2923342" y="6038255"/>
            <a:ext cx="9122093" cy="33849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666"/>
              </a:lnSpc>
              <a:buSzPct val="100000"/>
              <a:buChar char="•"/>
            </a:pPr>
            <a:r>
              <a:rPr lang="en-US" sz="1666" b="1" kern="0" spc="-33" dirty="0">
                <a:solidFill>
                  <a:srgbClr val="BE49D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Switzerland</a:t>
            </a:r>
            <a:r>
              <a:rPr lang="en-US" sz="1666" kern="0" spc="-33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's higher </a:t>
            </a:r>
            <a:r>
              <a:rPr lang="en-US" sz="1666" b="1" kern="0" spc="-33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meal </a:t>
            </a:r>
            <a:r>
              <a:rPr lang="en-US" sz="1666" kern="0" spc="-33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prices (x2) and </a:t>
            </a:r>
            <a:r>
              <a:rPr lang="en-US" sz="1666" b="1" kern="0" spc="-33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market</a:t>
            </a:r>
            <a:r>
              <a:rPr lang="en-US" sz="1666" kern="0" spc="-33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prices reflect its generally elevated cost of living.</a:t>
            </a:r>
            <a:endParaRPr lang="en-US" sz="1666" dirty="0"/>
          </a:p>
        </p:txBody>
      </p:sp>
      <p:sp>
        <p:nvSpPr>
          <p:cNvPr id="8" name="Text 4">
            <a:extLst>
              <a:ext uri="{FF2B5EF4-FFF2-40B4-BE49-F238E27FC236}">
                <a16:creationId xmlns:a16="http://schemas.microsoft.com/office/drawing/2014/main" id="{A21326FB-F98B-F84A-13B8-346DDEAF4923}"/>
              </a:ext>
            </a:extLst>
          </p:cNvPr>
          <p:cNvSpPr/>
          <p:nvPr/>
        </p:nvSpPr>
        <p:spPr>
          <a:xfrm>
            <a:off x="2923342" y="6461284"/>
            <a:ext cx="9122093" cy="33849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666"/>
              </a:lnSpc>
              <a:buSzPct val="100000"/>
              <a:buChar char="•"/>
            </a:pPr>
            <a:r>
              <a:rPr lang="en-US" sz="1666" b="1" kern="0" spc="-33" dirty="0">
                <a:solidFill>
                  <a:srgbClr val="BE49D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Qatar</a:t>
            </a:r>
            <a:r>
              <a:rPr lang="en-US" sz="1666" kern="0" spc="-33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's </a:t>
            </a:r>
            <a:r>
              <a:rPr lang="en-US" sz="1666" b="1" kern="0" spc="-33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beer </a:t>
            </a:r>
            <a:r>
              <a:rPr lang="en-US" sz="1666" kern="0" spc="-33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pricing (x4) likely influenced by cultural and religious factors.</a:t>
            </a:r>
            <a:endParaRPr lang="en-US" sz="1666" dirty="0"/>
          </a:p>
        </p:txBody>
      </p:sp>
      <p:sp>
        <p:nvSpPr>
          <p:cNvPr id="9" name="Text 5">
            <a:extLst>
              <a:ext uri="{FF2B5EF4-FFF2-40B4-BE49-F238E27FC236}">
                <a16:creationId xmlns:a16="http://schemas.microsoft.com/office/drawing/2014/main" id="{18FAA2F8-A88F-66B6-C4EC-6469D8C7BD01}"/>
              </a:ext>
            </a:extLst>
          </p:cNvPr>
          <p:cNvSpPr/>
          <p:nvPr/>
        </p:nvSpPr>
        <p:spPr>
          <a:xfrm>
            <a:off x="2923342" y="6884313"/>
            <a:ext cx="9122093" cy="33849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666"/>
              </a:lnSpc>
              <a:buSzPct val="100000"/>
              <a:buChar char="•"/>
            </a:pPr>
            <a:r>
              <a:rPr lang="en-US" sz="1666" kern="0" spc="-33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High prices in </a:t>
            </a:r>
            <a:r>
              <a:rPr lang="en-US" sz="1666" b="1" kern="0" spc="-33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fitness</a:t>
            </a:r>
            <a:r>
              <a:rPr lang="en-US" sz="1666" kern="0" spc="-33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categories (x39, x46) may represent niche markets or specific brands.</a:t>
            </a:r>
            <a:endParaRPr lang="en-US" sz="1666" dirty="0"/>
          </a:p>
        </p:txBody>
      </p:sp>
      <p:sp>
        <p:nvSpPr>
          <p:cNvPr id="10" name="Text 6">
            <a:extLst>
              <a:ext uri="{FF2B5EF4-FFF2-40B4-BE49-F238E27FC236}">
                <a16:creationId xmlns:a16="http://schemas.microsoft.com/office/drawing/2014/main" id="{F2D8D096-952A-C042-DF59-25E00CCA431C}"/>
              </a:ext>
            </a:extLst>
          </p:cNvPr>
          <p:cNvSpPr/>
          <p:nvPr/>
        </p:nvSpPr>
        <p:spPr>
          <a:xfrm>
            <a:off x="2923342" y="7307342"/>
            <a:ext cx="9122093" cy="33849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666"/>
              </a:lnSpc>
              <a:buSzPct val="100000"/>
              <a:buChar char="•"/>
            </a:pPr>
            <a:r>
              <a:rPr lang="en-US" sz="1666" kern="0" spc="-33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Outliers in </a:t>
            </a:r>
            <a:r>
              <a:rPr lang="en-US" sz="1666" b="1" kern="0" spc="-33" dirty="0">
                <a:solidFill>
                  <a:srgbClr val="BE49D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Iranian</a:t>
            </a:r>
            <a:r>
              <a:rPr lang="en-US" sz="1666" kern="0" spc="-33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new </a:t>
            </a:r>
            <a:r>
              <a:rPr lang="en-US" sz="1666" b="1" kern="0" spc="-33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car</a:t>
            </a:r>
            <a:r>
              <a:rPr lang="en-US" sz="1666" kern="0" spc="-33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data (x34, x35) for potential inconsistencies.</a:t>
            </a:r>
            <a:endParaRPr lang="en-US" sz="1666" dirty="0"/>
          </a:p>
        </p:txBody>
      </p:sp>
    </p:spTree>
    <p:extLst>
      <p:ext uri="{BB962C8B-B14F-4D97-AF65-F5344CB8AC3E}">
        <p14:creationId xmlns:p14="http://schemas.microsoft.com/office/powerpoint/2010/main" val="30274878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1"/>
          <p:cNvSpPr/>
          <p:nvPr/>
        </p:nvSpPr>
        <p:spPr>
          <a:xfrm>
            <a:off x="3838456" y="427673"/>
            <a:ext cx="4695706" cy="3888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62"/>
              </a:lnSpc>
              <a:buNone/>
            </a:pPr>
            <a:r>
              <a:rPr lang="en-US" sz="2449" b="1" kern="0" spc="-49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Developed VS Developing Countries</a:t>
            </a:r>
            <a:endParaRPr lang="en-US" sz="2449" dirty="0"/>
          </a:p>
        </p:txBody>
      </p:sp>
      <p:sp>
        <p:nvSpPr>
          <p:cNvPr id="5" name="Text 2"/>
          <p:cNvSpPr/>
          <p:nvPr/>
        </p:nvSpPr>
        <p:spPr>
          <a:xfrm>
            <a:off x="3838456" y="1127522"/>
            <a:ext cx="6953488" cy="31099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449"/>
              </a:lnSpc>
              <a:buNone/>
            </a:pPr>
            <a:r>
              <a:rPr lang="en-US" sz="1531" b="1" kern="0" spc="-2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Average Variable (USD) by Country Development Level</a:t>
            </a:r>
            <a:endParaRPr lang="en-US" sz="1531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8456" y="1613416"/>
            <a:ext cx="6953488" cy="284761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3838456" y="4635937"/>
            <a:ext cx="6953488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1960"/>
              </a:lnSpc>
              <a:buNone/>
            </a:pPr>
            <a:r>
              <a:rPr lang="en-US" sz="1225" b="1" kern="0" spc="-2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Mean:</a:t>
            </a:r>
            <a:endParaRPr lang="en-US" sz="1225" dirty="0"/>
          </a:p>
        </p:txBody>
      </p:sp>
      <p:sp>
        <p:nvSpPr>
          <p:cNvPr id="8" name="Text 4"/>
          <p:cNvSpPr/>
          <p:nvPr/>
        </p:nvSpPr>
        <p:spPr>
          <a:xfrm>
            <a:off x="4087178" y="5059561"/>
            <a:ext cx="6704767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1960"/>
              </a:lnSpc>
              <a:buSzPct val="100000"/>
              <a:buChar char="•"/>
            </a:pPr>
            <a:r>
              <a:rPr lang="en-US" sz="1225" b="1" kern="0" spc="-2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Fast food</a:t>
            </a:r>
            <a:r>
              <a:rPr lang="en-US" sz="1225" kern="0" spc="-2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(x3) is $0.5 more expensive low developing nations than in medium to high development countries.</a:t>
            </a:r>
            <a:endParaRPr lang="en-US" sz="1225" dirty="0"/>
          </a:p>
        </p:txBody>
      </p:sp>
      <p:sp>
        <p:nvSpPr>
          <p:cNvPr id="9" name="Text 5"/>
          <p:cNvSpPr/>
          <p:nvPr/>
        </p:nvSpPr>
        <p:spPr>
          <a:xfrm>
            <a:off x="4087178" y="5370433"/>
            <a:ext cx="6704767" cy="49744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1960"/>
              </a:lnSpc>
              <a:buSzPct val="100000"/>
              <a:buChar char="•"/>
            </a:pPr>
            <a:r>
              <a:rPr lang="en-US" sz="1225" b="1" kern="0" spc="-2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Cappuccinos</a:t>
            </a:r>
            <a:r>
              <a:rPr lang="en-US" sz="1225" kern="0" spc="-2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and </a:t>
            </a:r>
            <a:r>
              <a:rPr lang="en-US" sz="1225" b="1" kern="0" spc="-2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bottled water</a:t>
            </a:r>
            <a:r>
              <a:rPr lang="en-US" sz="1225" kern="0" spc="-2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at the restaurants(x6) are cheapest in medium to high development countries.</a:t>
            </a:r>
            <a:endParaRPr lang="en-US" sz="1225" dirty="0"/>
          </a:p>
        </p:txBody>
      </p:sp>
      <p:sp>
        <p:nvSpPr>
          <p:cNvPr id="10" name="Text 6"/>
          <p:cNvSpPr/>
          <p:nvPr/>
        </p:nvSpPr>
        <p:spPr>
          <a:xfrm>
            <a:off x="4087178" y="5930027"/>
            <a:ext cx="6704767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1960"/>
              </a:lnSpc>
              <a:buSzPct val="100000"/>
              <a:buChar char="•"/>
            </a:pPr>
            <a:r>
              <a:rPr lang="en-US" sz="1225" b="1" kern="0" spc="-2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Local cheese</a:t>
            </a:r>
            <a:r>
              <a:rPr lang="en-US" sz="1225" kern="0" spc="-2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(x13) is expensive regardless of country development level. </a:t>
            </a:r>
            <a:endParaRPr lang="en-US" sz="1225" dirty="0"/>
          </a:p>
        </p:txBody>
      </p:sp>
      <p:sp>
        <p:nvSpPr>
          <p:cNvPr id="11" name="Text 7"/>
          <p:cNvSpPr/>
          <p:nvPr/>
        </p:nvSpPr>
        <p:spPr>
          <a:xfrm>
            <a:off x="4087178" y="6240899"/>
            <a:ext cx="6704767" cy="49744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1960"/>
              </a:lnSpc>
              <a:buSzPct val="100000"/>
              <a:buChar char="•"/>
            </a:pPr>
            <a:r>
              <a:rPr lang="en-US" sz="1225" kern="0" spc="-2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cost of </a:t>
            </a:r>
            <a:r>
              <a:rPr lang="en-US" sz="1225" b="1" kern="0" spc="-2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fresh produce</a:t>
            </a:r>
            <a:r>
              <a:rPr lang="en-US" sz="1225" kern="0" spc="-2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(x16 to x22) also shows interesting fluctuations but overall cost of those will depend on what and how much local agriculture produces.</a:t>
            </a:r>
            <a:endParaRPr lang="en-US" sz="1225" dirty="0"/>
          </a:p>
        </p:txBody>
      </p:sp>
      <p:sp>
        <p:nvSpPr>
          <p:cNvPr id="12" name="Text 8"/>
          <p:cNvSpPr/>
          <p:nvPr/>
        </p:nvSpPr>
        <p:spPr>
          <a:xfrm>
            <a:off x="3838456" y="6913245"/>
            <a:ext cx="6953488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1960"/>
              </a:lnSpc>
              <a:buNone/>
            </a:pPr>
            <a:r>
              <a:rPr lang="en-US" sz="1225" b="1" kern="0" spc="-2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Standard deviation:</a:t>
            </a:r>
            <a:endParaRPr lang="en-US" sz="1225" dirty="0"/>
          </a:p>
        </p:txBody>
      </p:sp>
      <p:sp>
        <p:nvSpPr>
          <p:cNvPr id="13" name="Text 9"/>
          <p:cNvSpPr/>
          <p:nvPr/>
        </p:nvSpPr>
        <p:spPr>
          <a:xfrm>
            <a:off x="4087178" y="7336869"/>
            <a:ext cx="6704767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1960"/>
              </a:lnSpc>
              <a:buSzPct val="100000"/>
              <a:buChar char="•"/>
            </a:pPr>
            <a:r>
              <a:rPr lang="en-US" sz="1225" kern="0" spc="-2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Low development countries show highest variability for </a:t>
            </a:r>
            <a:r>
              <a:rPr lang="en-US" sz="1225" b="1" kern="0" spc="-2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fresh produce</a:t>
            </a:r>
            <a:r>
              <a:rPr lang="en-US" sz="1225" kern="0" spc="-2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(x16 to x22).</a:t>
            </a:r>
            <a:endParaRPr lang="en-US" sz="1225" dirty="0"/>
          </a:p>
        </p:txBody>
      </p:sp>
      <p:sp>
        <p:nvSpPr>
          <p:cNvPr id="14" name="Text 10"/>
          <p:cNvSpPr/>
          <p:nvPr/>
        </p:nvSpPr>
        <p:spPr>
          <a:xfrm>
            <a:off x="4087178" y="7647742"/>
            <a:ext cx="6704767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1960"/>
              </a:lnSpc>
              <a:buSzPct val="100000"/>
              <a:buChar char="•"/>
            </a:pPr>
            <a:r>
              <a:rPr lang="en-US" sz="1225" kern="0" spc="-2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Standard deviation remains consistent across all development levels for </a:t>
            </a:r>
            <a:r>
              <a:rPr lang="en-US" sz="1225" b="1" kern="0" spc="-2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restaurant drinks</a:t>
            </a:r>
            <a:r>
              <a:rPr lang="en-US" sz="1225" kern="0" spc="-2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(x4 to x8)</a:t>
            </a:r>
            <a:endParaRPr lang="en-US" sz="1225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1"/>
          <p:cNvSpPr/>
          <p:nvPr/>
        </p:nvSpPr>
        <p:spPr>
          <a:xfrm>
            <a:off x="2348389" y="874752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87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Data Cleaning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4782383" y="1902381"/>
            <a:ext cx="506551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34"/>
              </a:lnSpc>
              <a:buNone/>
            </a:pPr>
            <a:r>
              <a:rPr lang="en-US" sz="2187" b="1" kern="0" spc="-44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Percentage of Missing Data in Each Variable</a:t>
            </a:r>
            <a:endParaRPr lang="en-US" sz="2187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8389" y="2582823"/>
            <a:ext cx="9933503" cy="3722489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2703790" y="6555224"/>
            <a:ext cx="9578102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Low-populated countries and city-states, such as </a:t>
            </a:r>
            <a:r>
              <a:rPr lang="en-US" sz="1750" b="1" kern="0" spc="-35" dirty="0">
                <a:solidFill>
                  <a:srgbClr val="BE49D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Greenland</a:t>
            </a: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or </a:t>
            </a:r>
            <a:r>
              <a:rPr lang="en-US" sz="1750" b="1" kern="0" spc="-35" dirty="0">
                <a:solidFill>
                  <a:srgbClr val="BE49D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San Marino</a:t>
            </a: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, have limited data availability.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2703790" y="6999446"/>
            <a:ext cx="9578102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Missing data was imputed at the lowest granularity (city) with the relative country mean.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1"/>
          <p:cNvSpPr/>
          <p:nvPr/>
        </p:nvSpPr>
        <p:spPr>
          <a:xfrm>
            <a:off x="2348389" y="1474946"/>
            <a:ext cx="7024568" cy="5554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374"/>
              </a:lnSpc>
              <a:buNone/>
            </a:pPr>
            <a:r>
              <a:rPr lang="en-US" sz="3499" b="1" kern="0" spc="-70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How do living costs compare globally?</a:t>
            </a:r>
            <a:endParaRPr lang="en-US" sz="3499" dirty="0"/>
          </a:p>
        </p:txBody>
      </p:sp>
      <p:sp>
        <p:nvSpPr>
          <p:cNvPr id="5" name="Text 2"/>
          <p:cNvSpPr/>
          <p:nvPr/>
        </p:nvSpPr>
        <p:spPr>
          <a:xfrm>
            <a:off x="2348389" y="2280285"/>
            <a:ext cx="993350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With ggpairs and histgrams, most of the factors are extremely right-skewed distribution.</a:t>
            </a:r>
            <a:endParaRPr lang="en-US" sz="175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943695A-22EE-AAD6-C7A7-67A841CE1EDD}"/>
              </a:ext>
            </a:extLst>
          </p:cNvPr>
          <p:cNvGrpSpPr/>
          <p:nvPr/>
        </p:nvGrpSpPr>
        <p:grpSpPr>
          <a:xfrm>
            <a:off x="1421587" y="2885599"/>
            <a:ext cx="11787106" cy="4453756"/>
            <a:chOff x="2904768" y="3028712"/>
            <a:chExt cx="8820745" cy="3332917"/>
          </a:xfrm>
        </p:grpSpPr>
        <p:pic>
          <p:nvPicPr>
            <p:cNvPr id="6" name="Image 1" descr="preencoded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04768" y="3028712"/>
              <a:ext cx="4249460" cy="3332917"/>
            </a:xfrm>
            <a:prstGeom prst="rect">
              <a:avLst/>
            </a:prstGeom>
          </p:spPr>
        </p:pic>
        <p:pic>
          <p:nvPicPr>
            <p:cNvPr id="7" name="Image 2" descr="preencoded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331869" y="3028712"/>
              <a:ext cx="2133005" cy="3332917"/>
            </a:xfrm>
            <a:prstGeom prst="rect">
              <a:avLst/>
            </a:prstGeom>
          </p:spPr>
        </p:pic>
        <p:pic>
          <p:nvPicPr>
            <p:cNvPr id="8" name="Image 3" descr="preencoded.pn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642515" y="3028712"/>
              <a:ext cx="2082998" cy="333291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1"/>
          <p:cNvSpPr/>
          <p:nvPr/>
        </p:nvSpPr>
        <p:spPr>
          <a:xfrm>
            <a:off x="2761536" y="561142"/>
            <a:ext cx="6439138" cy="5092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010"/>
              </a:lnSpc>
              <a:buNone/>
            </a:pPr>
            <a:r>
              <a:rPr lang="en-US" sz="3208" b="1" kern="0" spc="-64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How do living costs compare globally?</a:t>
            </a:r>
            <a:endParaRPr lang="en-US" sz="3208" dirty="0"/>
          </a:p>
        </p:txBody>
      </p:sp>
      <p:sp>
        <p:nvSpPr>
          <p:cNvPr id="5" name="Text 2"/>
          <p:cNvSpPr/>
          <p:nvPr/>
        </p:nvSpPr>
        <p:spPr>
          <a:xfrm>
            <a:off x="2761536" y="1299448"/>
            <a:ext cx="9107210" cy="32587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66"/>
              </a:lnSpc>
              <a:buNone/>
            </a:pPr>
            <a:r>
              <a:rPr lang="en-US" sz="1604" b="1" kern="0" spc="-32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Close to normal distribution :</a:t>
            </a:r>
            <a:endParaRPr lang="en-US" sz="1604" dirty="0"/>
          </a:p>
        </p:txBody>
      </p:sp>
      <p:sp>
        <p:nvSpPr>
          <p:cNvPr id="6" name="Text 3"/>
          <p:cNvSpPr/>
          <p:nvPr/>
        </p:nvSpPr>
        <p:spPr>
          <a:xfrm>
            <a:off x="3087410" y="1854398"/>
            <a:ext cx="8781336" cy="32587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566"/>
              </a:lnSpc>
              <a:buSzPct val="100000"/>
              <a:buChar char="•"/>
            </a:pPr>
            <a:r>
              <a:rPr lang="en-US" sz="1604" b="1" kern="0" spc="-32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McDonalds : </a:t>
            </a:r>
            <a:r>
              <a:rPr lang="en-US" sz="1604" kern="0" spc="-32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Global brand with standardized products and pricing strategy.</a:t>
            </a:r>
            <a:endParaRPr lang="en-US" sz="1604" dirty="0"/>
          </a:p>
        </p:txBody>
      </p:sp>
      <p:sp>
        <p:nvSpPr>
          <p:cNvPr id="7" name="Text 4"/>
          <p:cNvSpPr/>
          <p:nvPr/>
        </p:nvSpPr>
        <p:spPr>
          <a:xfrm>
            <a:off x="3087410" y="2261711"/>
            <a:ext cx="8781336" cy="32587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566"/>
              </a:lnSpc>
              <a:buSzPct val="100000"/>
              <a:buChar char="•"/>
            </a:pPr>
            <a:r>
              <a:rPr lang="en-US" sz="1604" b="1" kern="0" spc="-32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Cappuccino &amp; Gasoline :</a:t>
            </a:r>
            <a:endParaRPr lang="en-US" sz="1604" dirty="0"/>
          </a:p>
        </p:txBody>
      </p:sp>
      <p:sp>
        <p:nvSpPr>
          <p:cNvPr id="8" name="Text 5"/>
          <p:cNvSpPr/>
          <p:nvPr/>
        </p:nvSpPr>
        <p:spPr>
          <a:xfrm>
            <a:off x="3413284" y="2669024"/>
            <a:ext cx="8455462" cy="32587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685800" lvl="1" indent="-342900" algn="l">
              <a:lnSpc>
                <a:spcPts val="2566"/>
              </a:lnSpc>
              <a:buSzPct val="100000"/>
              <a:buChar char="•"/>
            </a:pPr>
            <a:r>
              <a:rPr lang="en-US" sz="1604" kern="0" spc="-32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Globally traded commodity produced and consumed in numerous countries worldwide. </a:t>
            </a:r>
            <a:endParaRPr lang="en-US" sz="1604" dirty="0"/>
          </a:p>
        </p:txBody>
      </p:sp>
      <p:sp>
        <p:nvSpPr>
          <p:cNvPr id="9" name="Text 6"/>
          <p:cNvSpPr/>
          <p:nvPr/>
        </p:nvSpPr>
        <p:spPr>
          <a:xfrm>
            <a:off x="3413284" y="3076337"/>
            <a:ext cx="8455462" cy="32587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685800" lvl="1" indent="-342900" algn="l">
              <a:lnSpc>
                <a:spcPts val="2566"/>
              </a:lnSpc>
              <a:buSzPct val="100000"/>
              <a:buChar char="•"/>
            </a:pPr>
            <a:r>
              <a:rPr lang="en-US" sz="1604" kern="0" spc="-32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Relatively balanced supply-demand relationship.</a:t>
            </a:r>
            <a:endParaRPr lang="en-US" sz="1604" dirty="0"/>
          </a:p>
        </p:txBody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6948" y="3631287"/>
            <a:ext cx="6316385" cy="380809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1"/>
          <p:cNvSpPr/>
          <p:nvPr/>
        </p:nvSpPr>
        <p:spPr>
          <a:xfrm>
            <a:off x="2504361" y="592098"/>
            <a:ext cx="5380553" cy="67246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296"/>
              </a:lnSpc>
              <a:buNone/>
            </a:pPr>
            <a:r>
              <a:rPr lang="en-US" sz="4237" b="1" kern="0" spc="-85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Cost of Living Index</a:t>
            </a:r>
            <a:endParaRPr lang="en-US" sz="4237" dirty="0"/>
          </a:p>
        </p:txBody>
      </p:sp>
      <p:sp>
        <p:nvSpPr>
          <p:cNvPr id="5" name="Text 2"/>
          <p:cNvSpPr/>
          <p:nvPr/>
        </p:nvSpPr>
        <p:spPr>
          <a:xfrm>
            <a:off x="2504361" y="1587341"/>
            <a:ext cx="9387007" cy="33635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48"/>
              </a:lnSpc>
              <a:buNone/>
            </a:pPr>
            <a:r>
              <a:rPr lang="en-US" sz="2118" b="1" kern="0" spc="-42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What factors contribute to variations in the cost-of-living index (COLI) across cities?</a:t>
            </a:r>
            <a:endParaRPr lang="en-US" sz="2118" dirty="0"/>
          </a:p>
        </p:txBody>
      </p:sp>
      <p:sp>
        <p:nvSpPr>
          <p:cNvPr id="6" name="Text 3"/>
          <p:cNvSpPr/>
          <p:nvPr/>
        </p:nvSpPr>
        <p:spPr>
          <a:xfrm>
            <a:off x="2504361" y="2246471"/>
            <a:ext cx="9621679" cy="34432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11"/>
              </a:lnSpc>
              <a:buNone/>
            </a:pPr>
            <a:r>
              <a:rPr lang="en-US" sz="1695" kern="0" spc="-3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Cost of Living Index (COLI) is a measure designed to quantify the relative cost of living globally.</a:t>
            </a:r>
            <a:endParaRPr lang="en-US" sz="1695" dirty="0"/>
          </a:p>
        </p:txBody>
      </p:sp>
      <p:sp>
        <p:nvSpPr>
          <p:cNvPr id="7" name="Text 4"/>
          <p:cNvSpPr/>
          <p:nvPr/>
        </p:nvSpPr>
        <p:spPr>
          <a:xfrm>
            <a:off x="2504361" y="2832854"/>
            <a:ext cx="9621679" cy="34432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11"/>
              </a:lnSpc>
              <a:buNone/>
            </a:pPr>
            <a:r>
              <a:rPr lang="en-US" sz="1695" b="1" kern="0" spc="-3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Most Important Categories:</a:t>
            </a:r>
            <a:endParaRPr lang="en-US" sz="1695" dirty="0"/>
          </a:p>
        </p:txBody>
      </p:sp>
      <p:sp>
        <p:nvSpPr>
          <p:cNvPr id="8" name="Text 5"/>
          <p:cNvSpPr/>
          <p:nvPr/>
        </p:nvSpPr>
        <p:spPr>
          <a:xfrm>
            <a:off x="2848689" y="3419237"/>
            <a:ext cx="9277350" cy="34432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11"/>
              </a:lnSpc>
              <a:buSzPct val="100000"/>
              <a:buChar char="•"/>
            </a:pPr>
            <a:r>
              <a:rPr lang="en-US" sz="1695" kern="0" spc="-3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Meal (20%)</a:t>
            </a:r>
            <a:endParaRPr lang="en-US" sz="1695" dirty="0"/>
          </a:p>
        </p:txBody>
      </p:sp>
      <p:sp>
        <p:nvSpPr>
          <p:cNvPr id="9" name="Text 6"/>
          <p:cNvSpPr/>
          <p:nvPr/>
        </p:nvSpPr>
        <p:spPr>
          <a:xfrm>
            <a:off x="2848689" y="3849648"/>
            <a:ext cx="9277350" cy="34432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11"/>
              </a:lnSpc>
              <a:buSzPct val="100000"/>
              <a:buChar char="•"/>
            </a:pPr>
            <a:r>
              <a:rPr lang="en-US" sz="1695" kern="0" spc="-3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Market goods (20%)</a:t>
            </a:r>
            <a:endParaRPr lang="en-US" sz="1695" dirty="0"/>
          </a:p>
        </p:txBody>
      </p:sp>
      <p:sp>
        <p:nvSpPr>
          <p:cNvPr id="10" name="Text 7"/>
          <p:cNvSpPr/>
          <p:nvPr/>
        </p:nvSpPr>
        <p:spPr>
          <a:xfrm>
            <a:off x="2848689" y="4280059"/>
            <a:ext cx="9277350" cy="34432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11"/>
              </a:lnSpc>
              <a:buSzPct val="100000"/>
              <a:buChar char="•"/>
            </a:pPr>
            <a:r>
              <a:rPr lang="en-US" sz="1695" kern="0" spc="-3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Monthly Rent (20%)</a:t>
            </a:r>
            <a:endParaRPr lang="en-US" sz="1695" dirty="0"/>
          </a:p>
        </p:txBody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4361" y="4866442"/>
            <a:ext cx="9621679" cy="277094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1"/>
          <p:cNvSpPr/>
          <p:nvPr/>
        </p:nvSpPr>
        <p:spPr>
          <a:xfrm>
            <a:off x="2348389" y="1113473"/>
            <a:ext cx="8745141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87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COLI and Restaurant Costs Prediction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2703790" y="2252186"/>
            <a:ext cx="9578102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In both charts, there is a </a:t>
            </a:r>
            <a:r>
              <a:rPr lang="en-US" sz="1750" b="1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positive</a:t>
            </a: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correlation between COLI and cost of restaurants. 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2703790" y="2696408"/>
            <a:ext cx="9578102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As the cost of restaurants increases, COLI also tends to increase.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2703790" y="3140631"/>
            <a:ext cx="9578102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b="1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60%</a:t>
            </a: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of the COLI variation explained</a:t>
            </a:r>
            <a:endParaRPr lang="en-US" sz="175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FB5FF75-1891-9D4B-C75F-D31B3B87FC3F}"/>
              </a:ext>
            </a:extLst>
          </p:cNvPr>
          <p:cNvGrpSpPr/>
          <p:nvPr/>
        </p:nvGrpSpPr>
        <p:grpSpPr>
          <a:xfrm>
            <a:off x="892393" y="3727966"/>
            <a:ext cx="12845615" cy="3899468"/>
            <a:chOff x="2374344" y="3727966"/>
            <a:chExt cx="9881474" cy="2999661"/>
          </a:xfrm>
        </p:grpSpPr>
        <p:pic>
          <p:nvPicPr>
            <p:cNvPr id="8" name="Image 1" descr="preencoded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74344" y="3727966"/>
              <a:ext cx="4851916" cy="2999661"/>
            </a:xfrm>
            <a:prstGeom prst="rect">
              <a:avLst/>
            </a:prstGeom>
          </p:spPr>
        </p:pic>
        <p:pic>
          <p:nvPicPr>
            <p:cNvPr id="9" name="Image 2" descr="preencoded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403902" y="3727966"/>
              <a:ext cx="4851916" cy="299966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1"/>
          <p:cNvSpPr/>
          <p:nvPr/>
        </p:nvSpPr>
        <p:spPr>
          <a:xfrm>
            <a:off x="3223498" y="503277"/>
            <a:ext cx="6874788" cy="57209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504"/>
              </a:lnSpc>
              <a:buNone/>
            </a:pPr>
            <a:r>
              <a:rPr lang="en-US" sz="3603" b="1" kern="0" spc="-72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How's COLI related to basic factors?</a:t>
            </a:r>
            <a:endParaRPr lang="en-US" sz="3603" dirty="0"/>
          </a:p>
        </p:txBody>
      </p:sp>
      <p:sp>
        <p:nvSpPr>
          <p:cNvPr id="5" name="Text 2"/>
          <p:cNvSpPr/>
          <p:nvPr/>
        </p:nvSpPr>
        <p:spPr>
          <a:xfrm>
            <a:off x="3516154" y="1441371"/>
            <a:ext cx="7890629" cy="29277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306"/>
              </a:lnSpc>
              <a:buSzPct val="100000"/>
              <a:buChar char="•"/>
            </a:pPr>
            <a:r>
              <a:rPr lang="en-US" sz="1441" kern="0" spc="-29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All </a:t>
            </a:r>
            <a:r>
              <a:rPr lang="en-US" sz="1441" b="1" kern="0" spc="-29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positive</a:t>
            </a:r>
            <a:r>
              <a:rPr lang="en-US" sz="1441" kern="0" spc="-29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correlation (coefficient close to 1)</a:t>
            </a:r>
            <a:endParaRPr lang="en-US" sz="1441" dirty="0"/>
          </a:p>
        </p:txBody>
      </p:sp>
      <p:sp>
        <p:nvSpPr>
          <p:cNvPr id="6" name="Text 3"/>
          <p:cNvSpPr/>
          <p:nvPr/>
        </p:nvSpPr>
        <p:spPr>
          <a:xfrm>
            <a:off x="3516154" y="1807250"/>
            <a:ext cx="7890629" cy="29277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306"/>
              </a:lnSpc>
              <a:buSzPct val="100000"/>
              <a:buChar char="•"/>
            </a:pPr>
            <a:r>
              <a:rPr lang="en-US" sz="1441" b="1" kern="0" spc="-29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Outliers</a:t>
            </a:r>
            <a:r>
              <a:rPr lang="en-US" sz="1441" kern="0" spc="-29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are acceptable (e.g local products tend to be cheaper locally)</a:t>
            </a:r>
            <a:endParaRPr lang="en-US" sz="1441" dirty="0"/>
          </a:p>
        </p:txBody>
      </p:sp>
      <p:sp>
        <p:nvSpPr>
          <p:cNvPr id="7" name="Text 4"/>
          <p:cNvSpPr/>
          <p:nvPr/>
        </p:nvSpPr>
        <p:spPr>
          <a:xfrm>
            <a:off x="3516154" y="2173129"/>
            <a:ext cx="7890629" cy="29277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306"/>
              </a:lnSpc>
              <a:buSzPct val="100000"/>
              <a:buChar char="•"/>
            </a:pPr>
            <a:r>
              <a:rPr lang="en-US" sz="1441" kern="0" spc="-29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Countries with a higher COLI tend to have higher basic factors costs (as we expected)</a:t>
            </a:r>
            <a:endParaRPr lang="en-US" sz="1441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3498" y="2671763"/>
            <a:ext cx="8183285" cy="505598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1"/>
          <p:cNvSpPr/>
          <p:nvPr/>
        </p:nvSpPr>
        <p:spPr>
          <a:xfrm>
            <a:off x="2348389" y="1454706"/>
            <a:ext cx="90539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87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How's COLI influenced by many factors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2257750" y="3066781"/>
            <a:ext cx="434030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COLI is strongly related to each factors 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2613271" y="3511003"/>
            <a:ext cx="398478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685800" lvl="1" indent="-342900" algn="l">
              <a:lnSpc>
                <a:spcPts val="2799"/>
              </a:lnSpc>
              <a:buSzPct val="100000"/>
              <a:buChar char="•"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R-squared = 0.99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2257750" y="3955226"/>
            <a:ext cx="434030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Regressors are statistical significant 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2613271" y="4399448"/>
            <a:ext cx="398478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685800" lvl="1" indent="-342900" algn="l">
              <a:lnSpc>
                <a:spcPts val="2799"/>
              </a:lnSpc>
              <a:buSzPct val="100000"/>
              <a:buChar char="•"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P-value &lt; 0.05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2257750" y="4843670"/>
            <a:ext cx="4340304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Residuals are scattered randomly around zero (1st chart)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2257750" y="5643294"/>
            <a:ext cx="4340304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Residuals are approximately normally distributed around the line (2st chart)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2348389" y="6219468"/>
            <a:ext cx="4695706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pic>
        <p:nvPicPr>
          <p:cNvPr id="12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7341" y="2597187"/>
            <a:ext cx="5986303" cy="431532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</TotalTime>
  <Words>1764</Words>
  <Application>Microsoft Office PowerPoint</Application>
  <PresentationFormat>Custom</PresentationFormat>
  <Paragraphs>268</Paragraphs>
  <Slides>27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adonis-web</vt:lpstr>
      <vt:lpstr>Arial</vt:lpstr>
      <vt:lpstr>Source Sans Pro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Jade Meneghini</cp:lastModifiedBy>
  <cp:revision>3</cp:revision>
  <dcterms:created xsi:type="dcterms:W3CDTF">2024-02-29T10:19:40Z</dcterms:created>
  <dcterms:modified xsi:type="dcterms:W3CDTF">2024-02-29T10:59:01Z</dcterms:modified>
</cp:coreProperties>
</file>